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comments/comment6.xml" ContentType="application/vnd.openxmlformats-officedocument.presentationml.comment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s/comment4.xml" ContentType="application/vnd.openxmlformats-officedocument.presentationml.comments+xml"/>
  <Override PartName="/ppt/commentAuthors.xml" ContentType="application/vnd.openxmlformats-officedocument.presentationml.commentAuthors+xml"/>
  <Override PartName="/ppt/comments/comment2.xml" ContentType="application/vnd.openxmlformats-officedocument.presentationml.comment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comments/comment5.xml" ContentType="application/vnd.openxmlformats-officedocument.presentationml.comment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omments/comment3.xml" ContentType="application/vnd.openxmlformats-officedocument.presentationml.comment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2" r:id="rId8"/>
    <p:sldId id="261" r:id="rId9"/>
    <p:sldId id="263" r:id="rId10"/>
    <p:sldId id="265" r:id="rId11"/>
    <p:sldId id="264" r:id="rId12"/>
    <p:sldId id="266" r:id="rId13"/>
    <p:sldId id="267" r:id="rId14"/>
    <p:sldId id="269" r:id="rId15"/>
    <p:sldId id="270" r:id="rId16"/>
    <p:sldId id="323" r:id="rId17"/>
    <p:sldId id="271" r:id="rId18"/>
    <p:sldId id="305" r:id="rId19"/>
    <p:sldId id="312" r:id="rId20"/>
    <p:sldId id="306" r:id="rId21"/>
    <p:sldId id="322" r:id="rId22"/>
    <p:sldId id="307" r:id="rId23"/>
    <p:sldId id="313" r:id="rId24"/>
    <p:sldId id="314" r:id="rId25"/>
    <p:sldId id="316" r:id="rId26"/>
    <p:sldId id="315" r:id="rId27"/>
    <p:sldId id="317" r:id="rId28"/>
    <p:sldId id="318" r:id="rId29"/>
    <p:sldId id="321" r:id="rId30"/>
    <p:sldId id="308" r:id="rId31"/>
    <p:sldId id="301" r:id="rId32"/>
    <p:sldId id="302" r:id="rId33"/>
    <p:sldId id="303" r:id="rId34"/>
    <p:sldId id="304" r:id="rId35"/>
    <p:sldId id="272" r:id="rId36"/>
    <p:sldId id="274" r:id="rId37"/>
    <p:sldId id="275" r:id="rId38"/>
    <p:sldId id="276" r:id="rId39"/>
    <p:sldId id="273" r:id="rId40"/>
    <p:sldId id="277" r:id="rId41"/>
    <p:sldId id="278" r:id="rId42"/>
    <p:sldId id="279" r:id="rId43"/>
    <p:sldId id="280" r:id="rId44"/>
    <p:sldId id="281" r:id="rId45"/>
    <p:sldId id="282" r:id="rId46"/>
    <p:sldId id="283" r:id="rId47"/>
    <p:sldId id="284" r:id="rId48"/>
    <p:sldId id="285" r:id="rId49"/>
    <p:sldId id="286" r:id="rId50"/>
    <p:sldId id="287" r:id="rId51"/>
    <p:sldId id="288" r:id="rId52"/>
    <p:sldId id="289" r:id="rId53"/>
    <p:sldId id="291" r:id="rId54"/>
    <p:sldId id="297" r:id="rId55"/>
    <p:sldId id="290" r:id="rId56"/>
    <p:sldId id="292" r:id="rId57"/>
    <p:sldId id="298" r:id="rId58"/>
    <p:sldId id="300" r:id="rId59"/>
    <p:sldId id="293" r:id="rId60"/>
    <p:sldId id="299" r:id="rId61"/>
    <p:sldId id="295" r:id="rId62"/>
    <p:sldId id="310" r:id="rId63"/>
    <p:sldId id="296" r:id="rId6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eil Archibald (nearchib)" initials="NA(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110" autoAdjust="0"/>
    <p:restoredTop sz="94660"/>
  </p:normalViewPr>
  <p:slideViewPr>
    <p:cSldViewPr>
      <p:cViewPr varScale="1">
        <p:scale>
          <a:sx n="104" d="100"/>
          <a:sy n="104" d="100"/>
        </p:scale>
        <p:origin x="-1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8-11-30T06:17:30.343" idx="7">
    <p:pos x="4268" y="1065"/>
    <p:text>didn't want to use 3rd party proxy.
didn't want to parse html; why bother when js already does it?</p:text>
  </p:cm>
  <p:cm authorId="0" dt="2008-11-30T06:29:16.484" idx="9">
    <p:pos x="2636" y="1981"/>
    <p:text>written in python
hard to swap mentally between js &amp; python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8-11-30T06:25:31.453" idx="8">
    <p:pos x="2863" y="2583"/>
    <p:text>talk about how twisted is implemented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8-11-29T16:44:38.718" idx="1">
    <p:pos x="2801" y="1649"/>
    <p:text>comment about js namespace</p:text>
  </p:cm>
  <p:cm authorId="0" dt="2008-11-29T16:45:59" idx="2">
    <p:pos x="3404" y="1370"/>
    <p:text>because of this, we don't need to be /too/ careful about learning, as you'll see later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8-11-29T17:16:43.734" idx="5">
    <p:pos x="3212" y="2819"/>
    <p:text>been ages since I'd coded web shiz.  didn't want another cgi script blah blah, wanted to try something new</p:text>
  </p:cm>
  <p:cm authorId="0" dt="2008-11-29T17:20:33.093" idx="6">
    <p:pos x="5376" y="3133"/>
    <p:text>XMLRPC server was running on a different port, and therefore was considered a different domain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8-11-30T06:36:28.265" idx="10">
    <p:pos x="4329" y="2679"/>
    <p:text>doesn't expose private functions or variables</p:tex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8-11-30T07:37:06.812" idx="12">
    <p:pos x="2025" y="1213"/>
    <p:text>Can replace input generator by overwriting generatorClass</p:text>
  </p:cm>
  <p:cm authorId="0" dt="2008-11-30T07:42:08.828" idx="13">
    <p:pos x="2095" y="3063"/>
    <p:text>mention this is where sessions are generated for hook tracking</p:tex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02BC8373-0A12-4837-978E-EF7A1351286C}" type="datetimeFigureOut">
              <a:rPr lang="en-US"/>
              <a:pPr>
                <a:defRPr/>
              </a:pPr>
              <a:t>12/5/2008</a:t>
            </a:fld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E425EC71-4DDF-4A24-8952-C51E84BD51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0EB1A-FBE0-40EE-BA50-F4EE796A5D89}" type="datetimeFigureOut">
              <a:rPr lang="en-US"/>
              <a:pPr>
                <a:defRPr/>
              </a:pPr>
              <a:t>12/5/2008</a:t>
            </a:fld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EDBC3-25A4-4436-874C-3683E9E77A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DE65A-E344-4312-BDA6-EB7CC551C2F5}" type="datetimeFigureOut">
              <a:rPr lang="en-US"/>
              <a:pPr>
                <a:defRPr/>
              </a:pPr>
              <a:t>12/5/2008</a:t>
            </a:fld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A2E7C-F81F-4F82-8C07-ECF1433CBB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7AC562D-CC99-4CD6-99EA-2FCDBDE4A613}" type="datetimeFigureOut">
              <a:rPr lang="en-US"/>
              <a:pPr>
                <a:defRPr/>
              </a:pPr>
              <a:t>12/5/2008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87DFE58-7CD5-443E-889A-72210B5A0A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077CB72E-DD28-418B-BFD8-2EAD435AB89C}" type="datetimeFigureOut">
              <a:rPr lang="en-US"/>
              <a:pPr>
                <a:defRPr/>
              </a:pPr>
              <a:t>12/5/2008</a:t>
            </a:fld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9B2DCB47-364C-4FEA-962B-BED7F139AC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D038E40-DA3A-44A1-9438-32B62E5219B1}" type="datetimeFigureOut">
              <a:rPr lang="en-US"/>
              <a:pPr>
                <a:defRPr/>
              </a:pPr>
              <a:t>12/5/2008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4936BF3-8E21-41A2-92A1-9FCE883752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597D5E-1826-4067-85C9-E671D6778A33}" type="datetimeFigureOut">
              <a:rPr lang="en-US"/>
              <a:pPr>
                <a:defRPr/>
              </a:pPr>
              <a:t>12/5/2008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AB33CB7-1B26-4E07-80F3-F42933BB0A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76218B9-6BF6-4580-A95A-490EF92184CF}" type="datetimeFigureOut">
              <a:rPr lang="en-US"/>
              <a:pPr>
                <a:defRPr/>
              </a:pPr>
              <a:t>12/5/2008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B433C3E-98A2-4D59-9F00-0E3FE314A6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F50A6-618E-41F7-AB75-99D99B7C9EBB}" type="datetimeFigureOut">
              <a:rPr lang="en-US"/>
              <a:pPr>
                <a:defRPr/>
              </a:pPr>
              <a:t>12/5/2008</a:t>
            </a:fld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D5485-8804-433E-B148-D7057B07B7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758AE496-AB22-432B-808F-3502D260EE62}" type="datetimeFigureOut">
              <a:rPr lang="en-US"/>
              <a:pPr>
                <a:defRPr/>
              </a:pPr>
              <a:t>12/5/2008</a:t>
            </a:fld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E12E746A-3BD3-463C-8DAB-655164430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61041A91-EC68-4419-BF9C-08E614E0E6F7}" type="datetimeFigureOut">
              <a:rPr lang="en-US"/>
              <a:pPr>
                <a:defRPr/>
              </a:pPr>
              <a:t>12/5/2008</a:t>
            </a:fld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 smtClean="0"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9DAFF8C9-108C-4D30-81D2-72C69D9FC9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 smtClean="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980B815-379B-4BE9-AFFE-ED7E95031818}" type="datetimeFigureOut">
              <a:rPr lang="en-US"/>
              <a:pPr>
                <a:defRPr/>
              </a:pPr>
              <a:t>12/5/2008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tx2">
                    <a:shade val="9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CEC9A38-383C-4A0F-8AA8-FE8F89D908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64" r:id="rId7"/>
    <p:sldLayoutId id="2147483773" r:id="rId8"/>
    <p:sldLayoutId id="2147483774" r:id="rId9"/>
    <p:sldLayoutId id="2147483765" r:id="rId10"/>
    <p:sldLayoutId id="2147483766" r:id="rId11"/>
  </p:sldLayoutIdLst>
  <p:txStyles>
    <p:titleStyle>
      <a:lvl1pPr marL="53975" indent="-53975" algn="r" rtl="0" fontAlgn="base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2pPr>
      <a:lvl3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3pPr>
      <a:lvl4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4pPr>
      <a:lvl5pPr marL="539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Rockwell" pitchFamily="18" charset="0"/>
        </a:defRPr>
      </a:lvl9pPr>
      <a:extLst/>
    </p:titleStyle>
    <p:bodyStyle>
      <a:lvl1pPr marL="292100" indent="-292100" algn="l" rtl="0" fontAlgn="base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fontAlgn="base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fontAlgn="base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code.google.com/p/venom-fuzzer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ortswigger.net/intruder/" TargetMode="External"/><Relationship Id="rId3" Type="http://schemas.openxmlformats.org/officeDocument/2006/relationships/hyperlink" Target="http://powerfuzzer.sourceforge.net/" TargetMode="External"/><Relationship Id="rId7" Type="http://schemas.openxmlformats.org/officeDocument/2006/relationships/hyperlink" Target="http://www.owasp.org/index.php/OWASP_WebScarab_NG_Project" TargetMode="External"/><Relationship Id="rId2" Type="http://schemas.openxmlformats.org/officeDocument/2006/relationships/hyperlink" Target="http://rfuzz.rubyforge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mmunitysec.com/resources-freesoftware.shtml" TargetMode="External"/><Relationship Id="rId5" Type="http://schemas.openxmlformats.org/officeDocument/2006/relationships/hyperlink" Target="http://www.spidynamics.com/products/webinspect/index.html" TargetMode="External"/><Relationship Id="rId4" Type="http://schemas.openxmlformats.org/officeDocument/2006/relationships/hyperlink" Target="http://sourceforge.net/projects/wsfuzzer" TargetMode="External"/><Relationship Id="rId9" Type="http://schemas.openxmlformats.org/officeDocument/2006/relationships/hyperlink" Target="http://michaeldaw.org/projects/asp-auditor-v2/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://forge.mysql.com/wiki/MySQL_Internals_Files_In_MySQL_Sources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indent="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Intelligent Web Fuzzing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0243" name="Subtitle 2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7010400" cy="17526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smtClean="0"/>
              <a:t>Neil &amp; Steph</a:t>
            </a:r>
          </a:p>
          <a:p>
            <a:pPr>
              <a:spcBef>
                <a:spcPct val="0"/>
              </a:spcBef>
            </a:pPr>
            <a:r>
              <a:rPr lang="en-US" dirty="0" smtClean="0"/>
              <a:t>Archibald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1800" dirty="0" smtClean="0"/>
              <a:t> venom.fuzzer@gmail.com</a:t>
            </a:r>
            <a:endParaRPr lang="en-US" sz="1800" dirty="0" smtClean="0"/>
          </a:p>
        </p:txBody>
      </p:sp>
      <p:pic>
        <p:nvPicPr>
          <p:cNvPr id="10244" name="Picture 3" descr="MASpMan_24_128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819400"/>
            <a:ext cx="5181600" cy="38862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History of Web Fuzzing: </a:t>
            </a:r>
            <a:b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ASP Auditor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Perl script, run against a web server.</a:t>
            </a:r>
          </a:p>
          <a:p>
            <a:r>
              <a:rPr lang="en-US" smtClean="0"/>
              <a:t>Looks for common configuration errors, etc.</a:t>
            </a:r>
          </a:p>
        </p:txBody>
      </p:sp>
      <p:pic>
        <p:nvPicPr>
          <p:cNvPr id="20484" name="Picture 3" descr="asp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3505200"/>
            <a:ext cx="3124200" cy="251618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History of Web Fuzzing: </a:t>
            </a:r>
            <a:r>
              <a:rPr lang="en-US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WSFuzzer</a:t>
            </a: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Useful tool from OWASP.</a:t>
            </a:r>
          </a:p>
          <a:p>
            <a:r>
              <a:rPr lang="en-US" dirty="0" smtClean="0"/>
              <a:t>Tool targeting Web Services/XML.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5163" y="3505200"/>
            <a:ext cx="2733675" cy="27336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Biggest Problem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Existing tools are quite useful, and do find bugs.</a:t>
            </a:r>
          </a:p>
          <a:p>
            <a:r>
              <a:rPr lang="en-US" dirty="0" smtClean="0"/>
              <a:t>All these </a:t>
            </a:r>
            <a:r>
              <a:rPr lang="en-US" dirty="0" err="1" smtClean="0"/>
              <a:t>fuzzing</a:t>
            </a:r>
            <a:r>
              <a:rPr lang="en-US" dirty="0" smtClean="0"/>
              <a:t> suites have one intrinsic problem, however.</a:t>
            </a:r>
          </a:p>
          <a:p>
            <a:r>
              <a:rPr lang="en-US" dirty="0" smtClean="0"/>
              <a:t>While only controlling the data between the users browser or a web client library and the server, it is difficult to notice when vulnerabilities are triggered.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Current bug detection methods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 Response. (500, etc)</a:t>
            </a:r>
          </a:p>
          <a:p>
            <a:r>
              <a:rPr lang="en-US" dirty="0" err="1" smtClean="0"/>
              <a:t>grep’ing</a:t>
            </a:r>
            <a:r>
              <a:rPr lang="en-US" dirty="0" smtClean="0"/>
              <a:t> the returned page for known errors. Database errors, ASP errors, etc.</a:t>
            </a:r>
          </a:p>
          <a:p>
            <a:r>
              <a:rPr lang="en-US" dirty="0" smtClean="0"/>
              <a:t>Looking for </a:t>
            </a:r>
            <a:r>
              <a:rPr lang="en-US" dirty="0" err="1" smtClean="0"/>
              <a:t>unsanitized</a:t>
            </a:r>
            <a:r>
              <a:rPr lang="en-US" dirty="0" smtClean="0"/>
              <a:t> data </a:t>
            </a:r>
            <a:r>
              <a:rPr lang="en-US" dirty="0" err="1" smtClean="0"/>
              <a:t>echo’ed</a:t>
            </a:r>
            <a:r>
              <a:rPr lang="en-US" dirty="0" smtClean="0"/>
              <a:t> back to the web browser (for XSS).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22532" name="Picture 3" descr="clueles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4267200"/>
            <a:ext cx="16573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Our technique…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Our technique provides a solution for this.</a:t>
            </a:r>
          </a:p>
          <a:p>
            <a:r>
              <a:rPr lang="en-US" smtClean="0"/>
              <a:t>By controlling the machine the web server itself is running on you are able to obtain feedback from the running application.</a:t>
            </a:r>
          </a:p>
          <a:p>
            <a:r>
              <a:rPr lang="en-US" smtClean="0"/>
              <a:t>This allows fine grain monitoring of an application to determine when a vulnerability has been triggered.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2608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Venom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70672"/>
            <a:ext cx="8229600" cy="1371600"/>
          </a:xfr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dirty="0" smtClean="0"/>
              <a:t>We code named our implementation: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b="1" dirty="0" smtClean="0"/>
              <a:t>V.E.N.O.M.</a:t>
            </a: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</p:txBody>
      </p:sp>
      <p:pic>
        <p:nvPicPr>
          <p:cNvPr id="24580" name="Picture 3" descr="MARVADSM035_128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2362200"/>
            <a:ext cx="46482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" y="2561272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3200" b="1" dirty="0" smtClean="0">
                <a:latin typeface="+mn-lt"/>
              </a:rPr>
              <a:t>V </a:t>
            </a:r>
            <a:r>
              <a:rPr lang="en-US" sz="3200" dirty="0" err="1" smtClean="0">
                <a:latin typeface="+mn-lt"/>
              </a:rPr>
              <a:t>irtual</a:t>
            </a:r>
            <a:endParaRPr lang="en-US" sz="3200" dirty="0" smtClean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561272"/>
            <a:ext cx="5181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3200" dirty="0" smtClean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3200" b="1" dirty="0" smtClean="0">
                <a:latin typeface="+mn-lt"/>
              </a:rPr>
              <a:t>E </a:t>
            </a:r>
            <a:r>
              <a:rPr lang="en-US" sz="3200" dirty="0" err="1" smtClean="0">
                <a:latin typeface="+mn-lt"/>
              </a:rPr>
              <a:t>nvironment</a:t>
            </a:r>
            <a:r>
              <a:rPr lang="en-US" sz="3200" dirty="0" smtClean="0">
                <a:latin typeface="+mn-lt"/>
              </a:rPr>
              <a:t> (for)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3200" dirty="0" smtClean="0">
              <a:latin typeface="+mn-lt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3551872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3200" b="1" dirty="0" smtClean="0">
                <a:latin typeface="+mn-lt"/>
              </a:rPr>
              <a:t>N </a:t>
            </a:r>
            <a:r>
              <a:rPr lang="en-US" sz="3200" dirty="0" err="1" smtClean="0">
                <a:latin typeface="+mn-lt"/>
              </a:rPr>
              <a:t>egative</a:t>
            </a:r>
            <a:r>
              <a:rPr lang="en-US" sz="3200" dirty="0" smtClean="0">
                <a:latin typeface="+mn-lt"/>
              </a:rPr>
              <a:t>-Testing,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4085272"/>
            <a:ext cx="5181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3200" b="1" dirty="0" smtClean="0">
                <a:latin typeface="+mn-lt"/>
              </a:rPr>
              <a:t>O </a:t>
            </a:r>
            <a:r>
              <a:rPr lang="en-US" sz="3200" dirty="0" err="1" smtClean="0">
                <a:latin typeface="+mn-lt"/>
              </a:rPr>
              <a:t>bservation</a:t>
            </a:r>
            <a:r>
              <a:rPr lang="en-US" sz="3200" dirty="0" smtClean="0">
                <a:latin typeface="+mn-lt"/>
              </a:rPr>
              <a:t>, and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4542472"/>
            <a:ext cx="5181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3200" b="1" dirty="0" smtClean="0">
                <a:latin typeface="+mn-lt"/>
              </a:rPr>
              <a:t>M </a:t>
            </a:r>
            <a:r>
              <a:rPr lang="en-US" sz="3200" dirty="0" err="1" smtClean="0">
                <a:latin typeface="+mn-lt"/>
              </a:rPr>
              <a:t>ayhem</a:t>
            </a:r>
            <a:r>
              <a:rPr lang="en-US" sz="3200" dirty="0" smtClean="0">
                <a:latin typeface="+mn-lt"/>
              </a:rPr>
              <a:t>!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4847272"/>
            <a:ext cx="5181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3200" dirty="0" smtClean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2000" dirty="0" smtClean="0">
                <a:latin typeface="+mn-lt"/>
              </a:rPr>
              <a:t>(or maybe we just like </a:t>
            </a:r>
            <a:br>
              <a:rPr lang="en-US" sz="2000" dirty="0" smtClean="0">
                <a:latin typeface="+mn-lt"/>
              </a:rPr>
            </a:br>
            <a:r>
              <a:rPr lang="en-US" sz="2000" dirty="0" smtClean="0">
                <a:latin typeface="+mn-lt"/>
              </a:rPr>
              <a:t>comics too much)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60960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n-lt"/>
                <a:hlinkClick r:id="rId3"/>
              </a:rPr>
              <a:t>http://code.google.com/p/venom-fuzzer/</a:t>
            </a:r>
            <a:endParaRPr lang="en-US" sz="24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Demo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/>
          <a:lstStyle/>
          <a:p>
            <a:r>
              <a:rPr lang="en-US" dirty="0" smtClean="0"/>
              <a:t>Begin Demo here:</a:t>
            </a:r>
          </a:p>
          <a:p>
            <a:r>
              <a:rPr lang="en-US" dirty="0" smtClean="0"/>
              <a:t>(Everyone cross your fingers)</a:t>
            </a:r>
          </a:p>
        </p:txBody>
      </p:sp>
      <p:pic>
        <p:nvPicPr>
          <p:cNvPr id="4" name="Picture 3" descr="sor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475" y="2666872"/>
            <a:ext cx="3829050" cy="3657728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How </a:t>
            </a:r>
            <a:r>
              <a:rPr lang="en-US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Venom</a:t>
            </a: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 works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Venom is a (</a:t>
            </a:r>
            <a:r>
              <a:rPr lang="en-US" dirty="0" err="1" smtClean="0"/>
              <a:t>Vmware</a:t>
            </a:r>
            <a:r>
              <a:rPr lang="en-US" dirty="0" smtClean="0"/>
              <a:t>) virtual machine.</a:t>
            </a:r>
            <a:br>
              <a:rPr lang="en-US" dirty="0" smtClean="0"/>
            </a:br>
            <a:r>
              <a:rPr lang="en-US" dirty="0" smtClean="0"/>
              <a:t>    - Running Debian Linux</a:t>
            </a:r>
          </a:p>
          <a:p>
            <a:r>
              <a:rPr lang="en-US" dirty="0" smtClean="0"/>
              <a:t>It has several components:</a:t>
            </a:r>
            <a:br>
              <a:rPr lang="en-US" dirty="0" smtClean="0"/>
            </a:br>
            <a:r>
              <a:rPr lang="en-US" dirty="0" smtClean="0"/>
              <a:t>    - Proxy</a:t>
            </a:r>
            <a:br>
              <a:rPr lang="en-US" dirty="0" smtClean="0"/>
            </a:br>
            <a:r>
              <a:rPr lang="en-US" dirty="0" smtClean="0"/>
              <a:t>    - Web interface</a:t>
            </a:r>
            <a:br>
              <a:rPr lang="en-US" dirty="0" smtClean="0"/>
            </a:br>
            <a:r>
              <a:rPr lang="en-US" dirty="0" smtClean="0"/>
              <a:t>    - XML/RPC server</a:t>
            </a:r>
            <a:br>
              <a:rPr lang="en-US" dirty="0" smtClean="0"/>
            </a:br>
            <a:r>
              <a:rPr lang="en-US" dirty="0" smtClean="0"/>
              <a:t>    - </a:t>
            </a:r>
            <a:r>
              <a:rPr lang="en-US" dirty="0" err="1" smtClean="0"/>
              <a:t>MySQL</a:t>
            </a:r>
            <a:r>
              <a:rPr lang="en-US" dirty="0" smtClean="0"/>
              <a:t> back end</a:t>
            </a:r>
            <a:br>
              <a:rPr lang="en-US" dirty="0" smtClean="0"/>
            </a:br>
            <a:r>
              <a:rPr lang="en-US" dirty="0" smtClean="0"/>
              <a:t>    - Input generator / fuzzer</a:t>
            </a:r>
          </a:p>
          <a:p>
            <a:pPr>
              <a:buNone/>
            </a:pPr>
            <a:r>
              <a:rPr lang="en-US" dirty="0" smtClean="0"/>
              <a:t>	    - Software hooks throughout the O/S</a:t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Venom Proxy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/>
          <a:lstStyle/>
          <a:p>
            <a:r>
              <a:rPr lang="en-US" dirty="0" smtClean="0"/>
              <a:t>Ran a couple of ideas</a:t>
            </a:r>
          </a:p>
          <a:p>
            <a:pPr lvl="1"/>
            <a:r>
              <a:rPr lang="en-US" dirty="0" smtClean="0"/>
              <a:t>An extensible 3</a:t>
            </a:r>
            <a:r>
              <a:rPr lang="en-US" baseline="30000" dirty="0" smtClean="0"/>
              <a:t>rd</a:t>
            </a:r>
            <a:r>
              <a:rPr lang="en-US" dirty="0" smtClean="0"/>
              <a:t> party proxy would have been viable but not as integrated</a:t>
            </a:r>
          </a:p>
          <a:p>
            <a:pPr lvl="1"/>
            <a:r>
              <a:rPr lang="en-US" dirty="0" smtClean="0"/>
              <a:t>Wanted to be able to start the </a:t>
            </a:r>
            <a:r>
              <a:rPr lang="en-US" dirty="0" err="1" smtClean="0"/>
              <a:t>vm</a:t>
            </a:r>
            <a:r>
              <a:rPr lang="en-US" dirty="0" smtClean="0"/>
              <a:t> and go!</a:t>
            </a:r>
          </a:p>
          <a:p>
            <a:r>
              <a:rPr lang="en-US" dirty="0" smtClean="0"/>
              <a:t>Implemented custom proxy with python’s twisted library</a:t>
            </a:r>
          </a:p>
          <a:p>
            <a:pPr lvl="1"/>
            <a:r>
              <a:rPr lang="en-US" dirty="0" smtClean="0"/>
              <a:t>Seemed to be the most common </a:t>
            </a:r>
            <a:br>
              <a:rPr lang="en-US" dirty="0" smtClean="0"/>
            </a:br>
            <a:r>
              <a:rPr lang="en-US" dirty="0" smtClean="0"/>
              <a:t>library</a:t>
            </a:r>
          </a:p>
          <a:p>
            <a:pPr lvl="1"/>
            <a:r>
              <a:rPr lang="en-US" dirty="0" smtClean="0"/>
              <a:t>Zero documentation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3810000"/>
            <a:ext cx="2028825" cy="264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Venom Proxy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traffic redirected through proxy</a:t>
            </a:r>
          </a:p>
          <a:p>
            <a:r>
              <a:rPr lang="en-US" dirty="0" smtClean="0"/>
              <a:t>Proxy injects </a:t>
            </a:r>
            <a:r>
              <a:rPr lang="en-US" dirty="0" err="1" smtClean="0"/>
              <a:t>javascript</a:t>
            </a:r>
            <a:r>
              <a:rPr lang="en-US" dirty="0" smtClean="0"/>
              <a:t> stub</a:t>
            </a:r>
          </a:p>
          <a:p>
            <a:pPr lvl="1"/>
            <a:r>
              <a:rPr lang="en-US" dirty="0" smtClean="0"/>
              <a:t>Limited to text/html content-type in learning mode</a:t>
            </a:r>
          </a:p>
          <a:p>
            <a:pPr lvl="1"/>
            <a:r>
              <a:rPr lang="en-US" dirty="0" smtClean="0"/>
              <a:t>Will not inject pages containing “</a:t>
            </a:r>
            <a:r>
              <a:rPr lang="en-US" dirty="0" err="1" smtClean="0"/>
              <a:t>venomnostub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Notifies index that the proxy is enabled</a:t>
            </a:r>
          </a:p>
          <a:p>
            <a:pPr lvl="1"/>
            <a:r>
              <a:rPr lang="en-US" sz="2400" dirty="0" smtClean="0"/>
              <a:t>s|//</a:t>
            </a:r>
            <a:r>
              <a:rPr lang="en-US" sz="2400" dirty="0" err="1" smtClean="0"/>
              <a:t>venomProxyEnabled|venomProxyEnabled</a:t>
            </a:r>
            <a:r>
              <a:rPr lang="en-US" sz="2400" dirty="0" smtClean="0"/>
              <a:t>|</a:t>
            </a:r>
          </a:p>
          <a:p>
            <a:pPr lvl="1"/>
            <a:r>
              <a:rPr lang="en-US" sz="2400" dirty="0" smtClean="0"/>
              <a:t>In </a:t>
            </a:r>
            <a:r>
              <a:rPr lang="en-US" sz="2400" dirty="0" err="1" smtClean="0"/>
              <a:t>javascript</a:t>
            </a:r>
            <a:r>
              <a:rPr lang="en-US" sz="2400" dirty="0" smtClean="0"/>
              <a:t>:</a:t>
            </a:r>
          </a:p>
          <a:p>
            <a:pPr lvl="2">
              <a:buNone/>
            </a:pPr>
            <a:r>
              <a:rPr lang="en-US" sz="2100" dirty="0" smtClean="0"/>
              <a:t>		</a:t>
            </a:r>
            <a:r>
              <a:rPr lang="en-US" sz="2100" dirty="0" err="1" smtClean="0"/>
              <a:t>var</a:t>
            </a:r>
            <a:r>
              <a:rPr lang="en-US" sz="2100" dirty="0" smtClean="0"/>
              <a:t> </a:t>
            </a:r>
            <a:r>
              <a:rPr lang="en-US" sz="2100" dirty="0" err="1" smtClean="0"/>
              <a:t>venomProxyEnabled</a:t>
            </a:r>
            <a:r>
              <a:rPr lang="en-US" sz="2100" dirty="0" smtClean="0"/>
              <a:t> = false;</a:t>
            </a:r>
          </a:p>
          <a:p>
            <a:pPr lvl="2">
              <a:buNone/>
            </a:pPr>
            <a:r>
              <a:rPr lang="en-US" sz="2100" dirty="0" smtClean="0"/>
              <a:t>	//</a:t>
            </a:r>
            <a:r>
              <a:rPr lang="en-US" sz="2100" dirty="0" err="1" smtClean="0"/>
              <a:t>venomProxyEnabled</a:t>
            </a:r>
            <a:r>
              <a:rPr lang="en-US" sz="2100" dirty="0" smtClean="0"/>
              <a:t> = true;</a:t>
            </a:r>
          </a:p>
          <a:p>
            <a:pPr lvl="1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Who am </a:t>
            </a:r>
            <a:r>
              <a:rPr lang="en-US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? - Neil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Neil Archibald</a:t>
            </a:r>
          </a:p>
          <a:p>
            <a:r>
              <a:rPr lang="en-US" smtClean="0"/>
              <a:t>Security researcher (felinemenace.org)</a:t>
            </a:r>
          </a:p>
          <a:p>
            <a:r>
              <a:rPr lang="en-US" smtClean="0"/>
              <a:t>Interested in security</a:t>
            </a:r>
            <a:br>
              <a:rPr lang="en-US" smtClean="0"/>
            </a:br>
            <a:r>
              <a:rPr lang="en-US" smtClean="0"/>
              <a:t>for around 10 years.</a:t>
            </a:r>
          </a:p>
          <a:p>
            <a:r>
              <a:rPr lang="en-US" smtClean="0"/>
              <a:t>Mostly specialized in </a:t>
            </a:r>
            <a:br>
              <a:rPr lang="en-US" smtClean="0"/>
            </a:br>
            <a:r>
              <a:rPr lang="en-US" smtClean="0"/>
              <a:t>sysinternals / exploit</a:t>
            </a:r>
            <a:br>
              <a:rPr lang="en-US" smtClean="0"/>
            </a:br>
            <a:r>
              <a:rPr lang="en-US" smtClean="0"/>
              <a:t>development so this is </a:t>
            </a:r>
            <a:br>
              <a:rPr lang="en-US" smtClean="0"/>
            </a:br>
            <a:r>
              <a:rPr lang="en-US" smtClean="0"/>
              <a:t>quite a new topic for </a:t>
            </a:r>
            <a:br>
              <a:rPr lang="en-US" smtClean="0"/>
            </a:br>
            <a:r>
              <a:rPr lang="en-US" smtClean="0"/>
              <a:t>me.</a:t>
            </a:r>
          </a:p>
        </p:txBody>
      </p:sp>
      <p:pic>
        <p:nvPicPr>
          <p:cNvPr id="11268" name="Picture 3" descr="Cats-lightsabre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3276600"/>
            <a:ext cx="3309938" cy="23622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Venom Stub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/>
          <a:lstStyle/>
          <a:p>
            <a:r>
              <a:rPr lang="en-US" sz="2600" dirty="0" smtClean="0"/>
              <a:t>Hooks the page’s </a:t>
            </a:r>
            <a:r>
              <a:rPr lang="en-US" sz="2600" dirty="0" err="1" smtClean="0"/>
              <a:t>onload</a:t>
            </a:r>
            <a:r>
              <a:rPr lang="en-US" sz="2600" dirty="0" smtClean="0"/>
              <a:t> function to store default form data</a:t>
            </a:r>
          </a:p>
          <a:p>
            <a:pPr lvl="1">
              <a:buNone/>
            </a:pPr>
            <a:r>
              <a:rPr lang="en-US" sz="2000" dirty="0" err="1" smtClean="0"/>
              <a:t>window.onload</a:t>
            </a:r>
            <a:r>
              <a:rPr lang="en-US" sz="2000" dirty="0" smtClean="0"/>
              <a:t> = (function() {</a:t>
            </a:r>
          </a:p>
          <a:p>
            <a:pPr lvl="1">
              <a:buNone/>
            </a:pPr>
            <a:r>
              <a:rPr lang="en-US" sz="2000" dirty="0" smtClean="0"/>
              <a:t> </a:t>
            </a:r>
            <a:r>
              <a:rPr lang="en-US" sz="2000" dirty="0" err="1" smtClean="0"/>
              <a:t>var</a:t>
            </a:r>
            <a:r>
              <a:rPr lang="en-US" sz="2000" dirty="0" smtClean="0"/>
              <a:t> </a:t>
            </a:r>
            <a:r>
              <a:rPr lang="en-US" sz="2000" dirty="0" err="1" smtClean="0"/>
              <a:t>ol</a:t>
            </a:r>
            <a:r>
              <a:rPr lang="en-US" sz="2000" dirty="0" smtClean="0"/>
              <a:t> = </a:t>
            </a:r>
            <a:r>
              <a:rPr lang="en-US" sz="2000" dirty="0" err="1" smtClean="0"/>
              <a:t>window.onload</a:t>
            </a:r>
            <a:r>
              <a:rPr lang="en-US" sz="2000" dirty="0" smtClean="0"/>
              <a:t>;</a:t>
            </a:r>
          </a:p>
          <a:p>
            <a:pPr lvl="1">
              <a:buNone/>
            </a:pPr>
            <a:r>
              <a:rPr lang="en-US" sz="2000" dirty="0" smtClean="0"/>
              <a:t>    return (function() {</a:t>
            </a:r>
          </a:p>
          <a:p>
            <a:pPr lvl="1">
              <a:buNone/>
            </a:pPr>
            <a:r>
              <a:rPr lang="en-US" sz="2000" dirty="0" smtClean="0"/>
              <a:t>        if(</a:t>
            </a:r>
            <a:r>
              <a:rPr lang="en-US" sz="2000" dirty="0" err="1" smtClean="0"/>
              <a:t>ol</a:t>
            </a:r>
            <a:r>
              <a:rPr lang="en-US" sz="2000" dirty="0" smtClean="0"/>
              <a:t>) </a:t>
            </a:r>
            <a:r>
              <a:rPr lang="en-US" sz="2000" dirty="0" err="1" smtClean="0"/>
              <a:t>ol</a:t>
            </a:r>
            <a:r>
              <a:rPr lang="en-US" sz="2000" dirty="0" smtClean="0"/>
              <a:t>();  	// we want all processing to be complete </a:t>
            </a:r>
          </a:p>
          <a:p>
            <a:pPr lvl="1">
              <a:buNone/>
            </a:pPr>
            <a:r>
              <a:rPr lang="en-US" sz="2000" dirty="0" smtClean="0"/>
              <a:t>				// before we serialize</a:t>
            </a:r>
          </a:p>
          <a:p>
            <a:pPr lvl="1">
              <a:buNone/>
            </a:pPr>
            <a:r>
              <a:rPr lang="en-US" sz="2000" dirty="0" smtClean="0"/>
              <a:t>		//Enumerate all forms and store data</a:t>
            </a:r>
          </a:p>
          <a:p>
            <a:pPr lvl="1">
              <a:buNone/>
            </a:pPr>
            <a:r>
              <a:rPr lang="en-US" sz="2000" dirty="0" smtClean="0"/>
              <a:t>		…</a:t>
            </a:r>
          </a:p>
          <a:p>
            <a:pPr lvl="1">
              <a:buNone/>
            </a:pPr>
            <a:r>
              <a:rPr lang="en-US" sz="2000" dirty="0" smtClean="0"/>
              <a:t>	});</a:t>
            </a:r>
          </a:p>
          <a:p>
            <a:pPr lvl="1">
              <a:buNone/>
            </a:pPr>
            <a:r>
              <a:rPr lang="en-US" sz="2000" dirty="0" smtClean="0"/>
              <a:t>})</a:t>
            </a:r>
            <a:r>
              <a:rPr lang="en-US" sz="2000" dirty="0" smtClean="0">
                <a:solidFill>
                  <a:srgbClr val="FFFF00"/>
                </a:solidFill>
              </a:rPr>
              <a:t>()</a:t>
            </a:r>
            <a:r>
              <a:rPr lang="en-US" sz="2000" dirty="0" smtClean="0"/>
              <a:t>;</a:t>
            </a:r>
          </a:p>
          <a:p>
            <a:r>
              <a:rPr lang="en-US" sz="2600" dirty="0" smtClean="0"/>
              <a:t>Also hooks each form’s </a:t>
            </a:r>
            <a:r>
              <a:rPr lang="en-US" sz="2600" dirty="0" err="1" smtClean="0"/>
              <a:t>onsubmit</a:t>
            </a:r>
            <a:r>
              <a:rPr lang="en-US" sz="2600" dirty="0" smtClean="0"/>
              <a:t> function to store submitted form data</a:t>
            </a:r>
          </a:p>
          <a:p>
            <a:pPr marL="474662" lvl="2" indent="-292100">
              <a:spcBef>
                <a:spcPct val="0"/>
              </a:spcBef>
              <a:buClr>
                <a:schemeClr val="accent1"/>
              </a:buClr>
              <a:buSzPct val="70000"/>
              <a:buNone/>
            </a:pPr>
            <a:r>
              <a:rPr lang="en-US" sz="2100" dirty="0" smtClean="0"/>
              <a:t>         - Problematic for Web 2.0 applications</a:t>
            </a:r>
          </a:p>
          <a:p>
            <a:endParaRPr lang="en-US" dirty="0" smtClean="0"/>
          </a:p>
          <a:p>
            <a:pPr lvl="1">
              <a:buNone/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MySQL</a:t>
            </a:r>
            <a:r>
              <a:rPr lang="en-US" dirty="0" smtClean="0"/>
              <a:t> Backend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1143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Pages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PID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URL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457200" y="3129280"/>
          <a:ext cx="1143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Forms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PID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Method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457200" y="5105400"/>
          <a:ext cx="1371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Elements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EID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Content Placeholder 3"/>
          <p:cNvGraphicFramePr>
            <a:graphicFrameLocks/>
          </p:cNvGraphicFramePr>
          <p:nvPr/>
        </p:nvGraphicFramePr>
        <p:xfrm>
          <a:off x="2133600" y="5476240"/>
          <a:ext cx="1143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Values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EID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2" name="Straight Connector 11"/>
          <p:cNvCxnSpPr/>
          <p:nvPr/>
        </p:nvCxnSpPr>
        <p:spPr>
          <a:xfrm rot="5400000">
            <a:off x="1029494" y="2857500"/>
            <a:ext cx="1599406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1180306" y="4838700"/>
            <a:ext cx="1600994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1143000" y="2056606"/>
            <a:ext cx="685800" cy="23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>
            <a:off x="1143000" y="3657600"/>
            <a:ext cx="685800" cy="28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>
            <a:off x="1219200" y="4038600"/>
            <a:ext cx="762000" cy="26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>
            <a:off x="1295400" y="5638800"/>
            <a:ext cx="685800" cy="28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371600" y="6019800"/>
            <a:ext cx="6858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133600" y="1447800"/>
            <a:ext cx="6705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2100" indent="-292100">
              <a:buClr>
                <a:schemeClr val="accent1"/>
              </a:buClr>
              <a:buSzPct val="70000"/>
              <a:buFont typeface="Wingdings 2" pitchFamily="18" charset="2"/>
              <a:buChar char=""/>
            </a:pPr>
            <a:r>
              <a:rPr lang="en-US" dirty="0" smtClean="0">
                <a:latin typeface="+mn-lt"/>
                <a:cs typeface="+mn-cs"/>
              </a:rPr>
              <a:t>Application makes one page entry for the unmodified URL, one for the truncated URL, and one for each unmodified action URL.</a:t>
            </a:r>
            <a:br>
              <a:rPr lang="en-US" dirty="0" smtClean="0">
                <a:latin typeface="+mn-lt"/>
                <a:cs typeface="+mn-cs"/>
              </a:rPr>
            </a:br>
            <a:r>
              <a:rPr lang="en-US" dirty="0" smtClean="0">
                <a:latin typeface="+mn-lt"/>
                <a:cs typeface="+mn-cs"/>
              </a:rPr>
              <a:t/>
            </a:r>
            <a:br>
              <a:rPr lang="en-US" dirty="0" smtClean="0">
                <a:latin typeface="+mn-lt"/>
                <a:cs typeface="+mn-cs"/>
              </a:rPr>
            </a:br>
            <a:r>
              <a:rPr lang="en-US" dirty="0" smtClean="0">
                <a:latin typeface="+mn-lt"/>
                <a:cs typeface="+mn-cs"/>
              </a:rPr>
              <a:t>http://test.com?var1=1&amp;var2  results in 2 entries:</a:t>
            </a:r>
          </a:p>
          <a:p>
            <a:pPr marL="749300" lvl="1" indent="-292100">
              <a:buClr>
                <a:schemeClr val="accent1"/>
              </a:buClr>
              <a:buSzPct val="70000"/>
              <a:buFont typeface="Wingdings 2" pitchFamily="18" charset="2"/>
              <a:buChar char=""/>
            </a:pPr>
            <a:r>
              <a:rPr lang="en-US" dirty="0" smtClean="0">
                <a:latin typeface="+mn-lt"/>
                <a:cs typeface="+mn-cs"/>
              </a:rPr>
              <a:t>http://test.com</a:t>
            </a:r>
          </a:p>
          <a:p>
            <a:pPr marL="749300" lvl="1" indent="-292100">
              <a:buClr>
                <a:schemeClr val="accent1"/>
              </a:buClr>
              <a:buSzPct val="70000"/>
              <a:buFont typeface="Wingdings 2" pitchFamily="18" charset="2"/>
              <a:buChar char=""/>
            </a:pPr>
            <a:r>
              <a:rPr lang="en-US" dirty="0" smtClean="0">
                <a:latin typeface="+mn-lt"/>
                <a:cs typeface="+mn-cs"/>
              </a:rPr>
              <a:t>http://test.com&amp;var1=1&amp;var2</a:t>
            </a:r>
            <a:br>
              <a:rPr lang="en-US" dirty="0" smtClean="0">
                <a:latin typeface="+mn-lt"/>
                <a:cs typeface="+mn-cs"/>
              </a:rPr>
            </a:br>
            <a:endParaRPr lang="en-US" dirty="0" smtClean="0">
              <a:latin typeface="+mn-lt"/>
              <a:cs typeface="+mn-cs"/>
            </a:endParaRPr>
          </a:p>
          <a:p>
            <a:pPr marL="292100" indent="-292100">
              <a:buClr>
                <a:schemeClr val="accent1"/>
              </a:buClr>
              <a:buSzPct val="70000"/>
              <a:buFont typeface="Wingdings 2" pitchFamily="18" charset="2"/>
              <a:buChar char=""/>
            </a:pPr>
            <a:r>
              <a:rPr lang="en-US" dirty="0" smtClean="0">
                <a:latin typeface="+mn-lt"/>
                <a:cs typeface="+mn-cs"/>
              </a:rPr>
              <a:t>var1 &amp; var2 are added as elements of a GET form entry for http://test.com</a:t>
            </a:r>
          </a:p>
          <a:p>
            <a:pPr marL="292100" indent="-292100">
              <a:buClr>
                <a:schemeClr val="accent1"/>
              </a:buClr>
              <a:buSzPct val="70000"/>
              <a:buFont typeface="Wingdings 2" pitchFamily="18" charset="2"/>
              <a:buChar char=""/>
            </a:pPr>
            <a:endParaRPr lang="en-US" dirty="0" smtClean="0">
              <a:latin typeface="+mn-lt"/>
              <a:cs typeface="+mn-cs"/>
            </a:endParaRPr>
          </a:p>
          <a:p>
            <a:pPr marL="292100" indent="-292100">
              <a:buClr>
                <a:schemeClr val="accent1"/>
              </a:buClr>
              <a:buSzPct val="70000"/>
              <a:buFont typeface="Wingdings 2" pitchFamily="18" charset="2"/>
              <a:buChar char=""/>
            </a:pPr>
            <a:r>
              <a:rPr lang="en-US" dirty="0" smtClean="0">
                <a:latin typeface="+mn-lt"/>
                <a:cs typeface="+mn-cs"/>
              </a:rPr>
              <a:t>&lt;form action=“http://test.com”  method=“post”&gt;</a:t>
            </a:r>
          </a:p>
          <a:p>
            <a:pPr marL="292100" indent="-292100">
              <a:buClr>
                <a:schemeClr val="accent1"/>
              </a:buClr>
              <a:buSzPct val="70000"/>
            </a:pPr>
            <a:r>
              <a:rPr lang="en-US" dirty="0" smtClean="0">
                <a:latin typeface="+mn-lt"/>
                <a:cs typeface="+mn-cs"/>
              </a:rPr>
              <a:t>		&lt;input type=“text” name=“cat”  value=“meow”&gt;</a:t>
            </a:r>
          </a:p>
          <a:p>
            <a:pPr marL="292100" indent="-292100">
              <a:buClr>
                <a:schemeClr val="accent1"/>
              </a:buClr>
              <a:buSzPct val="70000"/>
            </a:pPr>
            <a:r>
              <a:rPr lang="en-US" dirty="0" smtClean="0">
                <a:latin typeface="+mn-lt"/>
                <a:cs typeface="+mn-cs"/>
              </a:rPr>
              <a:t>	&lt;/form&gt;</a:t>
            </a:r>
          </a:p>
          <a:p>
            <a:pPr marL="292100" indent="-292100">
              <a:buClr>
                <a:schemeClr val="accent1"/>
              </a:buClr>
              <a:buSzPct val="70000"/>
              <a:buFont typeface="Arial" pitchFamily="34" charset="0"/>
              <a:buChar char="•"/>
            </a:pPr>
            <a:r>
              <a:rPr lang="en-US" dirty="0" smtClean="0">
                <a:latin typeface="+mn-lt"/>
                <a:cs typeface="+mn-cs"/>
              </a:rPr>
              <a:t>		Adds a POST form to the already existing 			test.com page.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Venom XMLRPC*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2"/>
          </a:xfrm>
        </p:spPr>
        <p:txBody>
          <a:bodyPr/>
          <a:lstStyle/>
          <a:p>
            <a:r>
              <a:rPr lang="en-US" dirty="0" smtClean="0"/>
              <a:t>Needed a way to submit data to the database</a:t>
            </a:r>
          </a:p>
          <a:p>
            <a:r>
              <a:rPr lang="en-US" dirty="0" smtClean="0"/>
              <a:t>Why XMLRPC?</a:t>
            </a:r>
          </a:p>
          <a:p>
            <a:pPr lvl="1"/>
            <a:r>
              <a:rPr lang="en-US" dirty="0" smtClean="0"/>
              <a:t>Automatic data marshalling between </a:t>
            </a:r>
            <a:r>
              <a:rPr lang="en-US" dirty="0" err="1" smtClean="0"/>
              <a:t>js</a:t>
            </a:r>
            <a:r>
              <a:rPr lang="en-US" dirty="0" smtClean="0"/>
              <a:t> &amp; python</a:t>
            </a:r>
          </a:p>
          <a:p>
            <a:pPr lvl="1"/>
            <a:r>
              <a:rPr lang="en-US" dirty="0" smtClean="0"/>
              <a:t>Easy function-call-</a:t>
            </a:r>
            <a:r>
              <a:rPr lang="en-US" dirty="0" err="1" smtClean="0"/>
              <a:t>esque</a:t>
            </a:r>
            <a:r>
              <a:rPr lang="en-US" dirty="0" smtClean="0"/>
              <a:t> logic</a:t>
            </a:r>
          </a:p>
          <a:p>
            <a:r>
              <a:rPr lang="en-US" dirty="0" smtClean="0"/>
              <a:t>Drawbacks</a:t>
            </a:r>
          </a:p>
          <a:p>
            <a:pPr lvl="1"/>
            <a:r>
              <a:rPr lang="en-US" dirty="0" smtClean="0"/>
              <a:t>It was new to me</a:t>
            </a:r>
          </a:p>
          <a:p>
            <a:pPr lvl="1"/>
            <a:r>
              <a:rPr lang="en-US" dirty="0" smtClean="0"/>
              <a:t>Couldn’t seem to call cross-domain with </a:t>
            </a:r>
            <a:r>
              <a:rPr lang="en-US" dirty="0" err="1" smtClean="0"/>
              <a:t>js’s</a:t>
            </a:r>
            <a:r>
              <a:rPr lang="en-US" dirty="0" smtClean="0"/>
              <a:t> </a:t>
            </a:r>
            <a:r>
              <a:rPr lang="en-US" dirty="0" err="1" smtClean="0"/>
              <a:t>XMLHttpRequest</a:t>
            </a:r>
            <a:r>
              <a:rPr lang="en-US" dirty="0" smtClean="0"/>
              <a:t> (</a:t>
            </a:r>
            <a:r>
              <a:rPr lang="en-US" dirty="0" err="1" smtClean="0"/>
              <a:t>Moz</a:t>
            </a:r>
            <a:r>
              <a:rPr lang="en-US" dirty="0" smtClean="0"/>
              <a:t>) or the XMLHTTP ActiveX object (IE)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Venom XMLRPC Client v1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POST cross domain….</a:t>
            </a:r>
          </a:p>
          <a:p>
            <a:r>
              <a:rPr lang="en-US" sz="2000" dirty="0" smtClean="0"/>
              <a:t>XMLRPC traffic:</a:t>
            </a:r>
          </a:p>
          <a:p>
            <a:pPr>
              <a:buNone/>
            </a:pPr>
            <a:r>
              <a:rPr lang="en-US" sz="1400" dirty="0" smtClean="0"/>
              <a:t>POST / HTTP/1.1</a:t>
            </a:r>
          </a:p>
          <a:p>
            <a:pPr>
              <a:buNone/>
            </a:pPr>
            <a:r>
              <a:rPr lang="en-US" sz="1400" dirty="0" smtClean="0"/>
              <a:t>Content-Type: text/xml; </a:t>
            </a:r>
            <a:r>
              <a:rPr lang="en-US" sz="1400" dirty="0" err="1" smtClean="0"/>
              <a:t>charset</a:t>
            </a:r>
            <a:r>
              <a:rPr lang="en-US" sz="1400" dirty="0" smtClean="0"/>
              <a:t>=UTF-8</a:t>
            </a:r>
          </a:p>
          <a:p>
            <a:pPr>
              <a:buNone/>
            </a:pPr>
            <a:r>
              <a:rPr lang="en-US" sz="1400" dirty="0" smtClean="0"/>
              <a:t>Content-Length: 92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500" dirty="0" smtClean="0"/>
              <a:t>&lt;?xml version='1.0'?&gt;&lt;</a:t>
            </a:r>
            <a:r>
              <a:rPr lang="en-US" sz="1500" dirty="0" err="1" smtClean="0"/>
              <a:t>methodCall</a:t>
            </a:r>
            <a:r>
              <a:rPr lang="en-US" sz="1500" dirty="0" smtClean="0"/>
              <a:t>&gt;&lt;</a:t>
            </a:r>
            <a:r>
              <a:rPr lang="en-US" sz="1500" dirty="0" err="1" smtClean="0"/>
              <a:t>methodName</a:t>
            </a:r>
            <a:r>
              <a:rPr lang="en-US" sz="1500" dirty="0" smtClean="0"/>
              <a:t>&gt;meow&lt;/</a:t>
            </a:r>
            <a:r>
              <a:rPr lang="en-US" sz="1500" dirty="0" err="1" smtClean="0"/>
              <a:t>methodName</a:t>
            </a:r>
            <a:r>
              <a:rPr lang="en-US" sz="1500" dirty="0" smtClean="0"/>
              <a:t>&gt;&lt;</a:t>
            </a:r>
            <a:r>
              <a:rPr lang="en-US" sz="1500" dirty="0" err="1" smtClean="0"/>
              <a:t>params</a:t>
            </a:r>
            <a:r>
              <a:rPr lang="en-US" sz="1500" dirty="0" smtClean="0"/>
              <a:t>&gt;&lt;/</a:t>
            </a:r>
            <a:r>
              <a:rPr lang="en-US" sz="1500" dirty="0" err="1" smtClean="0"/>
              <a:t>params</a:t>
            </a:r>
            <a:r>
              <a:rPr lang="en-US" sz="1500" dirty="0" smtClean="0"/>
              <a:t>&gt;&lt;/</a:t>
            </a:r>
            <a:r>
              <a:rPr lang="en-US" sz="1500" dirty="0" err="1" smtClean="0"/>
              <a:t>methodCall</a:t>
            </a:r>
            <a:r>
              <a:rPr lang="en-US" sz="1500" dirty="0" smtClean="0"/>
              <a:t>&gt;</a:t>
            </a:r>
          </a:p>
          <a:p>
            <a:pPr>
              <a:buNone/>
            </a:pPr>
            <a:endParaRPr lang="en-US" sz="1500" dirty="0" smtClean="0"/>
          </a:p>
          <a:p>
            <a:r>
              <a:rPr lang="en-US" sz="2000" dirty="0" smtClean="0"/>
              <a:t>Traffic of a form that POSTs an input </a:t>
            </a:r>
            <a:r>
              <a:rPr lang="en-US" sz="2000" dirty="0" err="1" smtClean="0"/>
              <a:t>var</a:t>
            </a:r>
            <a:r>
              <a:rPr lang="en-US" sz="2000" dirty="0" smtClean="0"/>
              <a:t> to the XMLRPC server:</a:t>
            </a:r>
          </a:p>
          <a:p>
            <a:pPr>
              <a:buNone/>
            </a:pPr>
            <a:r>
              <a:rPr lang="en-US" sz="1400" dirty="0" smtClean="0"/>
              <a:t>POST / HTTP/1.1</a:t>
            </a:r>
          </a:p>
          <a:p>
            <a:pPr>
              <a:buNone/>
            </a:pPr>
            <a:r>
              <a:rPr lang="en-US" sz="1400" dirty="0" smtClean="0"/>
              <a:t>Content-Type: application/x-www-form-</a:t>
            </a:r>
            <a:r>
              <a:rPr lang="en-US" sz="1400" dirty="0" err="1" smtClean="0"/>
              <a:t>urlencoded</a:t>
            </a: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Content-Length: 140</a:t>
            </a:r>
          </a:p>
          <a:p>
            <a:pPr>
              <a:buNone/>
            </a:pPr>
            <a:endParaRPr lang="en-US" sz="1500" dirty="0" smtClean="0"/>
          </a:p>
          <a:p>
            <a:pPr>
              <a:buNone/>
            </a:pPr>
            <a:r>
              <a:rPr lang="en-US" sz="1500" dirty="0" smtClean="0"/>
              <a:t>xml=%3C%3Fxml+version%3D%271.0%27%3F%3E%3CmethodCall%3E%3CmethodName%3Emeow%3C%2FmethodName%3E%3Cparams%3E%3C%2Fparams%3E%3C%2FmethodCall%3E</a:t>
            </a:r>
          </a:p>
          <a:p>
            <a:pPr>
              <a:buNone/>
            </a:pPr>
            <a:endParaRPr lang="en-US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Venom XMLRPC Client v1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Turns out you can trivially implement an XMLRPC client by dynamically creating a form and submitting it in a hidden </a:t>
            </a:r>
            <a:r>
              <a:rPr lang="en-US" dirty="0" err="1" smtClean="0"/>
              <a:t>iframe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One tweak on the server:</a:t>
            </a:r>
          </a:p>
          <a:p>
            <a:pPr>
              <a:buNone/>
            </a:pPr>
            <a:r>
              <a:rPr lang="en-US" sz="1600" dirty="0" smtClean="0"/>
              <a:t>class </a:t>
            </a:r>
            <a:r>
              <a:rPr lang="en-US" sz="1600" dirty="0" err="1" smtClean="0"/>
              <a:t>venomXMLRPCServer</a:t>
            </a:r>
            <a:r>
              <a:rPr lang="en-US" sz="1600" dirty="0" smtClean="0"/>
              <a:t>(</a:t>
            </a:r>
            <a:r>
              <a:rPr lang="en-US" sz="1600" dirty="0" err="1" smtClean="0"/>
              <a:t>SimpleXMLRPCServer.SimpleXMLRPCServer</a:t>
            </a:r>
            <a:r>
              <a:rPr lang="en-US" sz="1600" dirty="0" smtClean="0"/>
              <a:t>):</a:t>
            </a:r>
          </a:p>
          <a:p>
            <a:pPr>
              <a:buNone/>
            </a:pPr>
            <a:r>
              <a:rPr lang="en-US" sz="1600" dirty="0" smtClean="0"/>
              <a:t>    def _</a:t>
            </a:r>
            <a:r>
              <a:rPr lang="en-US" sz="1600" dirty="0" err="1" smtClean="0"/>
              <a:t>marshaled_dispatch</a:t>
            </a:r>
            <a:r>
              <a:rPr lang="en-US" sz="1600" dirty="0" smtClean="0"/>
              <a:t>(self, data, </a:t>
            </a:r>
            <a:r>
              <a:rPr lang="en-US" sz="1600" dirty="0" err="1" smtClean="0"/>
              <a:t>dispatch_method</a:t>
            </a:r>
            <a:r>
              <a:rPr lang="en-US" sz="1600" dirty="0" smtClean="0"/>
              <a:t> = None):</a:t>
            </a:r>
          </a:p>
          <a:p>
            <a:pPr>
              <a:buNone/>
            </a:pPr>
            <a:r>
              <a:rPr lang="en-US" sz="1600" dirty="0" smtClean="0"/>
              <a:t>        if(</a:t>
            </a:r>
            <a:r>
              <a:rPr lang="en-US" sz="1600" dirty="0" err="1" smtClean="0"/>
              <a:t>data.startswith</a:t>
            </a:r>
            <a:r>
              <a:rPr lang="en-US" sz="1600" dirty="0" smtClean="0"/>
              <a:t>("xml=")):</a:t>
            </a:r>
          </a:p>
          <a:p>
            <a:pPr>
              <a:buNone/>
            </a:pPr>
            <a:r>
              <a:rPr lang="en-US" sz="1600" dirty="0" smtClean="0"/>
              <a:t>            data = </a:t>
            </a:r>
            <a:r>
              <a:rPr lang="en-US" sz="1600" dirty="0" err="1" smtClean="0"/>
              <a:t>unquote_plus</a:t>
            </a:r>
            <a:r>
              <a:rPr lang="en-US" sz="1600" dirty="0" smtClean="0"/>
              <a:t>(data[4:])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        return </a:t>
            </a:r>
            <a:r>
              <a:rPr lang="en-US" sz="1600" dirty="0" err="1" smtClean="0"/>
              <a:t>SimpleXMLRPCServer.SimpleXMLRPCServer._marshaled_dispatch</a:t>
            </a:r>
            <a:r>
              <a:rPr lang="en-US" sz="1600" dirty="0" smtClean="0"/>
              <a:t>(self, data, </a:t>
            </a:r>
            <a:r>
              <a:rPr lang="en-US" sz="1600" dirty="0" err="1" smtClean="0"/>
              <a:t>dispatch_method</a:t>
            </a:r>
            <a:r>
              <a:rPr lang="en-US" sz="1600" dirty="0" smtClean="0"/>
              <a:t>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Venom XMLRPC Client v1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24400"/>
          </a:xfrm>
        </p:spPr>
        <p:txBody>
          <a:bodyPr/>
          <a:lstStyle/>
          <a:p>
            <a:pPr>
              <a:buNone/>
            </a:pPr>
            <a:r>
              <a:rPr lang="en-US" sz="1300" dirty="0" smtClean="0"/>
              <a:t>function </a:t>
            </a:r>
            <a:r>
              <a:rPr lang="en-US" sz="1300" dirty="0" err="1" smtClean="0"/>
              <a:t>callFunction</a:t>
            </a:r>
            <a:r>
              <a:rPr lang="en-US" sz="1300" dirty="0" smtClean="0"/>
              <a:t>(</a:t>
            </a:r>
            <a:r>
              <a:rPr lang="en-US" sz="1300" dirty="0" err="1" smtClean="0"/>
              <a:t>func</a:t>
            </a:r>
            <a:r>
              <a:rPr lang="en-US" sz="1300" dirty="0" smtClean="0"/>
              <a:t>, </a:t>
            </a:r>
            <a:r>
              <a:rPr lang="en-US" sz="1300" dirty="0" err="1" smtClean="0"/>
              <a:t>args</a:t>
            </a:r>
            <a:r>
              <a:rPr lang="en-US" sz="1300" dirty="0" smtClean="0"/>
              <a:t>) {</a:t>
            </a:r>
          </a:p>
          <a:p>
            <a:pPr>
              <a:buNone/>
            </a:pPr>
            <a:r>
              <a:rPr lang="en-US" sz="1300" dirty="0" smtClean="0"/>
              <a:t>        </a:t>
            </a:r>
            <a:r>
              <a:rPr lang="en-US" sz="1300" dirty="0" err="1" smtClean="0"/>
              <a:t>var</a:t>
            </a:r>
            <a:r>
              <a:rPr lang="en-US" sz="1300" dirty="0" smtClean="0"/>
              <a:t> server = escape(</a:t>
            </a:r>
            <a:r>
              <a:rPr lang="en-US" sz="1300" dirty="0" err="1" smtClean="0"/>
              <a:t>this.server</a:t>
            </a:r>
            <a:r>
              <a:rPr lang="en-US" sz="1300" dirty="0" smtClean="0"/>
              <a:t>);</a:t>
            </a:r>
          </a:p>
          <a:p>
            <a:pPr>
              <a:buNone/>
            </a:pPr>
            <a:r>
              <a:rPr lang="en-US" sz="1300" dirty="0" smtClean="0"/>
              <a:t>        </a:t>
            </a:r>
            <a:r>
              <a:rPr lang="en-US" sz="1300" dirty="0" err="1" smtClean="0"/>
              <a:t>var</a:t>
            </a:r>
            <a:r>
              <a:rPr lang="en-US" sz="1300" dirty="0" smtClean="0"/>
              <a:t> port = escape(</a:t>
            </a:r>
            <a:r>
              <a:rPr lang="en-US" sz="1300" dirty="0" err="1" smtClean="0"/>
              <a:t>this.port</a:t>
            </a:r>
            <a:r>
              <a:rPr lang="en-US" sz="1300" dirty="0" smtClean="0"/>
              <a:t>);</a:t>
            </a:r>
          </a:p>
          <a:p>
            <a:pPr>
              <a:buNone/>
            </a:pPr>
            <a:r>
              <a:rPr lang="en-US" sz="1300" dirty="0" smtClean="0"/>
              <a:t>        </a:t>
            </a:r>
            <a:r>
              <a:rPr lang="en-US" sz="1300" dirty="0" err="1" smtClean="0"/>
              <a:t>msg</a:t>
            </a:r>
            <a:r>
              <a:rPr lang="en-US" sz="1300" dirty="0" smtClean="0"/>
              <a:t> =</a:t>
            </a:r>
          </a:p>
          <a:p>
            <a:pPr>
              <a:buNone/>
            </a:pPr>
            <a:r>
              <a:rPr lang="en-US" sz="1300" dirty="0" smtClean="0"/>
              <a:t>            "\&lt;\?xml version='1.0'?\&gt;" +</a:t>
            </a:r>
          </a:p>
          <a:p>
            <a:pPr>
              <a:buNone/>
            </a:pPr>
            <a:r>
              <a:rPr lang="en-US" sz="1300" dirty="0" smtClean="0"/>
              <a:t>            "\&lt;</a:t>
            </a:r>
            <a:r>
              <a:rPr lang="en-US" sz="1300" dirty="0" err="1" smtClean="0"/>
              <a:t>methodCall</a:t>
            </a:r>
            <a:r>
              <a:rPr lang="en-US" sz="1300" dirty="0" smtClean="0"/>
              <a:t>\&gt;" +</a:t>
            </a:r>
          </a:p>
          <a:p>
            <a:pPr>
              <a:buNone/>
            </a:pPr>
            <a:r>
              <a:rPr lang="en-US" sz="1300" dirty="0" smtClean="0"/>
              <a:t>            "\&lt;</a:t>
            </a:r>
            <a:r>
              <a:rPr lang="en-US" sz="1300" dirty="0" err="1" smtClean="0"/>
              <a:t>methodName</a:t>
            </a:r>
            <a:r>
              <a:rPr lang="en-US" sz="1300" dirty="0" smtClean="0"/>
              <a:t>\&gt;" + escape(</a:t>
            </a:r>
            <a:r>
              <a:rPr lang="en-US" sz="1300" dirty="0" err="1" smtClean="0"/>
              <a:t>func</a:t>
            </a:r>
            <a:r>
              <a:rPr lang="en-US" sz="1300" dirty="0" smtClean="0"/>
              <a:t>) + "\&lt;\/</a:t>
            </a:r>
            <a:r>
              <a:rPr lang="en-US" sz="1300" dirty="0" err="1" smtClean="0"/>
              <a:t>methodName</a:t>
            </a:r>
            <a:r>
              <a:rPr lang="en-US" sz="1300" dirty="0" smtClean="0"/>
              <a:t>\&gt;" +</a:t>
            </a:r>
          </a:p>
          <a:p>
            <a:pPr>
              <a:buNone/>
            </a:pPr>
            <a:r>
              <a:rPr lang="en-US" sz="1300" dirty="0" smtClean="0"/>
              <a:t>            "\&lt;</a:t>
            </a:r>
            <a:r>
              <a:rPr lang="en-US" sz="1300" dirty="0" err="1" smtClean="0"/>
              <a:t>params</a:t>
            </a:r>
            <a:r>
              <a:rPr lang="en-US" sz="1300" dirty="0" smtClean="0"/>
              <a:t>\&gt;" + </a:t>
            </a:r>
            <a:r>
              <a:rPr lang="en-US" sz="1300" dirty="0" err="1" smtClean="0"/>
              <a:t>this.serializeArgs</a:t>
            </a:r>
            <a:r>
              <a:rPr lang="en-US" sz="1300" dirty="0" smtClean="0"/>
              <a:t>(</a:t>
            </a:r>
            <a:r>
              <a:rPr lang="en-US" sz="1300" dirty="0" err="1" smtClean="0"/>
              <a:t>args</a:t>
            </a:r>
            <a:r>
              <a:rPr lang="en-US" sz="1300" dirty="0" smtClean="0"/>
              <a:t>) + "\&lt;\/</a:t>
            </a:r>
            <a:r>
              <a:rPr lang="en-US" sz="1300" dirty="0" err="1" smtClean="0"/>
              <a:t>params</a:t>
            </a:r>
            <a:r>
              <a:rPr lang="en-US" sz="1300" dirty="0" smtClean="0"/>
              <a:t>\&gt;" +</a:t>
            </a:r>
          </a:p>
          <a:p>
            <a:pPr>
              <a:buNone/>
            </a:pPr>
            <a:r>
              <a:rPr lang="en-US" sz="1300" dirty="0" smtClean="0"/>
              <a:t>            "\&lt;\/</a:t>
            </a:r>
            <a:r>
              <a:rPr lang="en-US" sz="1300" dirty="0" err="1" smtClean="0"/>
              <a:t>methodCall</a:t>
            </a:r>
            <a:r>
              <a:rPr lang="en-US" sz="1300" dirty="0" smtClean="0"/>
              <a:t>\&gt;";</a:t>
            </a:r>
          </a:p>
          <a:p>
            <a:pPr>
              <a:buNone/>
            </a:pPr>
            <a:endParaRPr lang="en-US" sz="1300" dirty="0" smtClean="0"/>
          </a:p>
          <a:p>
            <a:pPr>
              <a:buNone/>
            </a:pPr>
            <a:r>
              <a:rPr lang="en-US" sz="1300" dirty="0" smtClean="0"/>
              <a:t>        if(</a:t>
            </a:r>
            <a:r>
              <a:rPr lang="en-US" sz="1300" dirty="0" err="1" smtClean="0"/>
              <a:t>this.iframeDoc</a:t>
            </a:r>
            <a:r>
              <a:rPr lang="en-US" sz="1300" dirty="0" smtClean="0"/>
              <a:t> &amp;&amp; </a:t>
            </a:r>
            <a:r>
              <a:rPr lang="en-US" sz="1300" dirty="0" err="1" smtClean="0"/>
              <a:t>this.iframeDoc.open</a:t>
            </a:r>
            <a:r>
              <a:rPr lang="en-US" sz="1300" dirty="0" smtClean="0"/>
              <a:t>()) {</a:t>
            </a:r>
          </a:p>
          <a:p>
            <a:pPr>
              <a:buNone/>
            </a:pPr>
            <a:r>
              <a:rPr lang="en-US" sz="1300" dirty="0" smtClean="0"/>
              <a:t>            </a:t>
            </a:r>
            <a:r>
              <a:rPr lang="en-US" sz="1300" dirty="0" err="1" smtClean="0"/>
              <a:t>var</a:t>
            </a:r>
            <a:r>
              <a:rPr lang="en-US" sz="1300" dirty="0" smtClean="0"/>
              <a:t> </a:t>
            </a:r>
            <a:r>
              <a:rPr lang="en-US" sz="1300" dirty="0" err="1" smtClean="0"/>
              <a:t>formname</a:t>
            </a:r>
            <a:r>
              <a:rPr lang="en-US" sz="1300" dirty="0" smtClean="0"/>
              <a:t> = "</a:t>
            </a:r>
            <a:r>
              <a:rPr lang="en-US" sz="1300" dirty="0" err="1" smtClean="0"/>
              <a:t>venomform</a:t>
            </a:r>
            <a:r>
              <a:rPr lang="en-US" sz="1300" dirty="0" smtClean="0"/>
              <a:t>" + </a:t>
            </a:r>
            <a:r>
              <a:rPr lang="en-US" sz="1300" dirty="0" err="1" smtClean="0"/>
              <a:t>this.genID</a:t>
            </a:r>
            <a:r>
              <a:rPr lang="en-US" sz="1300" dirty="0" smtClean="0"/>
              <a:t>();</a:t>
            </a:r>
          </a:p>
          <a:p>
            <a:pPr>
              <a:buNone/>
            </a:pPr>
            <a:r>
              <a:rPr lang="en-US" sz="1300" dirty="0" smtClean="0"/>
              <a:t>            </a:t>
            </a:r>
            <a:r>
              <a:rPr lang="en-US" sz="1300" dirty="0" err="1" smtClean="0"/>
              <a:t>this.iframeDoc.write</a:t>
            </a:r>
            <a:r>
              <a:rPr lang="en-US" sz="1300" dirty="0" smtClean="0"/>
              <a:t>(</a:t>
            </a:r>
          </a:p>
          <a:p>
            <a:pPr>
              <a:buNone/>
            </a:pPr>
            <a:r>
              <a:rPr lang="en-US" sz="1300" dirty="0" smtClean="0"/>
              <a:t>               "&lt;html&gt;&lt;head&gt;&lt;/head&gt;&lt;body&gt;&lt;form method=\"post\"" +</a:t>
            </a:r>
          </a:p>
          <a:p>
            <a:pPr>
              <a:buNone/>
            </a:pPr>
            <a:r>
              <a:rPr lang="en-US" sz="1300" dirty="0" smtClean="0"/>
              <a:t>               "action=\"http://" + server +</a:t>
            </a:r>
          </a:p>
          <a:p>
            <a:pPr>
              <a:buNone/>
            </a:pPr>
            <a:r>
              <a:rPr lang="en-US" sz="1300" dirty="0" smtClean="0"/>
              <a:t>               "/</a:t>
            </a:r>
            <a:r>
              <a:rPr lang="en-US" sz="1300" dirty="0" err="1" smtClean="0"/>
              <a:t>rpc</a:t>
            </a:r>
            <a:r>
              <a:rPr lang="en-US" sz="1300" dirty="0" smtClean="0"/>
              <a:t>/" + port + "\" name=\"" + </a:t>
            </a:r>
            <a:r>
              <a:rPr lang="en-US" sz="1300" dirty="0" err="1" smtClean="0"/>
              <a:t>formname</a:t>
            </a:r>
            <a:r>
              <a:rPr lang="en-US" sz="1300" dirty="0" smtClean="0"/>
              <a:t> + "\"&gt;&lt;input type=\"text\" name=\"xml\" value=\""</a:t>
            </a:r>
          </a:p>
          <a:p>
            <a:pPr>
              <a:buNone/>
            </a:pPr>
            <a:r>
              <a:rPr lang="en-US" sz="1300" dirty="0" smtClean="0"/>
              <a:t>               + </a:t>
            </a:r>
            <a:r>
              <a:rPr lang="en-US" sz="1300" dirty="0" err="1" smtClean="0"/>
              <a:t>msg</a:t>
            </a:r>
            <a:r>
              <a:rPr lang="en-US" sz="1300" dirty="0" smtClean="0"/>
              <a:t> + "\"&gt;&lt;input type=\"submit\"&gt;&lt;/form&gt;&lt;script&gt;</a:t>
            </a:r>
            <a:r>
              <a:rPr lang="en-US" sz="1300" dirty="0" err="1" smtClean="0"/>
              <a:t>var</a:t>
            </a:r>
            <a:r>
              <a:rPr lang="en-US" sz="1300" dirty="0" smtClean="0"/>
              <a:t> </a:t>
            </a:r>
            <a:r>
              <a:rPr lang="en-US" sz="1300" dirty="0" err="1" smtClean="0"/>
              <a:t>frm</a:t>
            </a:r>
            <a:r>
              <a:rPr lang="en-US" sz="1300" dirty="0" smtClean="0"/>
              <a:t>=" +</a:t>
            </a:r>
          </a:p>
          <a:p>
            <a:pPr>
              <a:buNone/>
            </a:pPr>
            <a:r>
              <a:rPr lang="en-US" sz="1300" dirty="0" smtClean="0"/>
              <a:t>               "</a:t>
            </a:r>
            <a:r>
              <a:rPr lang="en-US" sz="1300" dirty="0" err="1" smtClean="0"/>
              <a:t>document.forms</a:t>
            </a:r>
            <a:r>
              <a:rPr lang="en-US" sz="1300" dirty="0" smtClean="0"/>
              <a:t>[\"" + </a:t>
            </a:r>
            <a:r>
              <a:rPr lang="en-US" sz="1300" dirty="0" err="1" smtClean="0"/>
              <a:t>formname</a:t>
            </a:r>
            <a:r>
              <a:rPr lang="en-US" sz="1300" dirty="0" smtClean="0"/>
              <a:t> + "\"]; if(</a:t>
            </a:r>
            <a:r>
              <a:rPr lang="en-US" sz="1300" dirty="0" err="1" smtClean="0"/>
              <a:t>frm</a:t>
            </a:r>
            <a:r>
              <a:rPr lang="en-US" sz="1300" dirty="0" smtClean="0"/>
              <a:t>) {</a:t>
            </a:r>
            <a:r>
              <a:rPr lang="en-US" sz="1300" dirty="0" err="1" smtClean="0">
                <a:solidFill>
                  <a:srgbClr val="FFFF00"/>
                </a:solidFill>
              </a:rPr>
              <a:t>frm.submit</a:t>
            </a:r>
            <a:r>
              <a:rPr lang="en-US" sz="1300" dirty="0" smtClean="0">
                <a:solidFill>
                  <a:srgbClr val="FFFF00"/>
                </a:solidFill>
              </a:rPr>
              <a:t>()</a:t>
            </a:r>
            <a:r>
              <a:rPr lang="en-US" sz="1300" dirty="0" smtClean="0"/>
              <a:t>;}&lt;\/script&gt;");</a:t>
            </a:r>
          </a:p>
          <a:p>
            <a:pPr>
              <a:buNone/>
            </a:pPr>
            <a:r>
              <a:rPr lang="en-US" sz="1300" dirty="0" smtClean="0"/>
              <a:t>            </a:t>
            </a:r>
            <a:r>
              <a:rPr lang="en-US" sz="1300" dirty="0" err="1" smtClean="0"/>
              <a:t>this.iframeDoc.close</a:t>
            </a:r>
            <a:r>
              <a:rPr lang="en-US" sz="1300" dirty="0" smtClean="0"/>
              <a:t>();</a:t>
            </a:r>
          </a:p>
          <a:p>
            <a:pPr>
              <a:buNone/>
            </a:pPr>
            <a:r>
              <a:rPr lang="en-US" sz="1300" dirty="0" smtClean="0"/>
              <a:t>            return true;</a:t>
            </a:r>
          </a:p>
          <a:p>
            <a:pPr>
              <a:buNone/>
            </a:pPr>
            <a:r>
              <a:rPr lang="en-US" sz="1300" dirty="0" smtClean="0"/>
              <a:t>        }</a:t>
            </a:r>
          </a:p>
          <a:p>
            <a:pPr>
              <a:buNone/>
            </a:pPr>
            <a:endParaRPr lang="en-US" sz="1300" dirty="0" smtClean="0"/>
          </a:p>
          <a:p>
            <a:pPr>
              <a:buNone/>
            </a:pPr>
            <a:r>
              <a:rPr lang="en-US" sz="1300" dirty="0" smtClean="0"/>
              <a:t>        return false;</a:t>
            </a:r>
          </a:p>
          <a:p>
            <a:pPr>
              <a:buNone/>
            </a:pPr>
            <a:r>
              <a:rPr lang="en-US" sz="1300" dirty="0" smtClean="0"/>
              <a:t>    }</a:t>
            </a:r>
            <a:endParaRPr lang="en-US"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Venom XMLRPC Client v1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00600"/>
          </a:xfrm>
        </p:spPr>
        <p:txBody>
          <a:bodyPr/>
          <a:lstStyle/>
          <a:p>
            <a:r>
              <a:rPr lang="en-US" sz="2400" dirty="0" smtClean="0"/>
              <a:t>Drawback - You can’t actually retrieve server responses</a:t>
            </a:r>
          </a:p>
          <a:p>
            <a:r>
              <a:rPr lang="en-US" sz="2400" dirty="0" smtClean="0"/>
              <a:t>Turns out the real way to solve this problem is via Apache </a:t>
            </a:r>
            <a:r>
              <a:rPr lang="en-US" sz="2400" dirty="0" err="1" smtClean="0"/>
              <a:t>mod_rewrite</a:t>
            </a:r>
            <a:r>
              <a:rPr lang="en-US" sz="2400" dirty="0" smtClean="0"/>
              <a:t> / </a:t>
            </a:r>
            <a:r>
              <a:rPr lang="en-US" sz="2400" dirty="0" err="1" smtClean="0"/>
              <a:t>mod_proxy</a:t>
            </a:r>
            <a:endParaRPr lang="en-US" sz="2400" dirty="0" smtClean="0"/>
          </a:p>
          <a:p>
            <a:pPr lvl="1"/>
            <a:r>
              <a:rPr lang="en-US" sz="1800" dirty="0" smtClean="0"/>
              <a:t>In &lt;Directory&gt;:</a:t>
            </a:r>
            <a:endParaRPr lang="en-US" sz="2400" dirty="0" smtClean="0"/>
          </a:p>
          <a:p>
            <a:pPr>
              <a:buNone/>
            </a:pPr>
            <a:r>
              <a:rPr lang="en-US" sz="1600" dirty="0" smtClean="0"/>
              <a:t>	        </a:t>
            </a:r>
            <a:r>
              <a:rPr lang="en-US" sz="1600" dirty="0" err="1" smtClean="0"/>
              <a:t>RewriteEngine</a:t>
            </a:r>
            <a:r>
              <a:rPr lang="en-US" sz="1600" dirty="0" smtClean="0"/>
              <a:t> On</a:t>
            </a:r>
          </a:p>
          <a:p>
            <a:pPr>
              <a:buNone/>
            </a:pPr>
            <a:r>
              <a:rPr lang="en-US" sz="1600" dirty="0" smtClean="0"/>
              <a:t>	        </a:t>
            </a:r>
            <a:r>
              <a:rPr lang="en-US" sz="1600" dirty="0" err="1" smtClean="0"/>
              <a:t>RewriteRule</a:t>
            </a:r>
            <a:r>
              <a:rPr lang="en-US" sz="1600" dirty="0" smtClean="0"/>
              <a:t> ^</a:t>
            </a:r>
            <a:r>
              <a:rPr lang="en-US" sz="1600" dirty="0" err="1" smtClean="0"/>
              <a:t>rpc</a:t>
            </a:r>
            <a:r>
              <a:rPr lang="en-US" sz="1600" dirty="0" smtClean="0"/>
              <a:t>/([0-9]+)$ http://%{HTTP_HOST}:$1/ [P]</a:t>
            </a:r>
          </a:p>
          <a:p>
            <a:pPr>
              <a:buNone/>
            </a:pPr>
            <a:endParaRPr lang="en-US" sz="2000" dirty="0" smtClean="0"/>
          </a:p>
          <a:p>
            <a:pPr lvl="1"/>
            <a:r>
              <a:rPr lang="en-US" sz="1800" dirty="0" smtClean="0"/>
              <a:t>In &lt;</a:t>
            </a:r>
            <a:r>
              <a:rPr lang="en-US" sz="1800" dirty="0" err="1" smtClean="0"/>
              <a:t>VirtualHost</a:t>
            </a:r>
            <a:r>
              <a:rPr lang="en-US" sz="1800" dirty="0" smtClean="0"/>
              <a:t>&gt;:</a:t>
            </a:r>
          </a:p>
          <a:p>
            <a:pPr>
              <a:buNone/>
            </a:pPr>
            <a:r>
              <a:rPr lang="en-US" sz="1600" dirty="0" smtClean="0"/>
              <a:t>		&lt;</a:t>
            </a:r>
            <a:r>
              <a:rPr lang="en-US" sz="1600" dirty="0" err="1" smtClean="0"/>
              <a:t>IfModule</a:t>
            </a:r>
            <a:r>
              <a:rPr lang="en-US" sz="1600" dirty="0" smtClean="0"/>
              <a:t> </a:t>
            </a:r>
            <a:r>
              <a:rPr lang="en-US" sz="1600" dirty="0" err="1" smtClean="0"/>
              <a:t>proxy_module</a:t>
            </a:r>
            <a:r>
              <a:rPr lang="en-US" sz="1600" dirty="0" smtClean="0"/>
              <a:t>&gt;</a:t>
            </a:r>
          </a:p>
          <a:p>
            <a:pPr>
              <a:buNone/>
            </a:pPr>
            <a:r>
              <a:rPr lang="en-US" sz="1600" dirty="0" smtClean="0"/>
              <a:t>        		</a:t>
            </a:r>
            <a:r>
              <a:rPr lang="en-US" sz="1600" dirty="0" err="1" smtClean="0"/>
              <a:t>ProxyRequests</a:t>
            </a:r>
            <a:r>
              <a:rPr lang="en-US" sz="1600" dirty="0" smtClean="0"/>
              <a:t> Off</a:t>
            </a:r>
          </a:p>
          <a:p>
            <a:pPr>
              <a:buNone/>
            </a:pPr>
            <a:r>
              <a:rPr lang="en-US" sz="1600" dirty="0" smtClean="0"/>
              <a:t>			&lt;Proxy *&gt;</a:t>
            </a:r>
          </a:p>
          <a:p>
            <a:pPr>
              <a:buNone/>
            </a:pPr>
            <a:r>
              <a:rPr lang="en-US" sz="1600" dirty="0" smtClean="0"/>
              <a:t>        		Order </a:t>
            </a:r>
            <a:r>
              <a:rPr lang="en-US" sz="1600" dirty="0" err="1" smtClean="0"/>
              <a:t>deny,allow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        		Allow from all</a:t>
            </a:r>
          </a:p>
          <a:p>
            <a:pPr>
              <a:buNone/>
            </a:pPr>
            <a:r>
              <a:rPr lang="en-US" sz="1600" dirty="0" smtClean="0"/>
              <a:t>        		&lt;/Proxy&gt;</a:t>
            </a:r>
          </a:p>
          <a:p>
            <a:pPr>
              <a:buNone/>
            </a:pPr>
            <a:r>
              <a:rPr lang="en-US" sz="1600" dirty="0" smtClean="0"/>
              <a:t>    		&lt;/</a:t>
            </a:r>
            <a:r>
              <a:rPr lang="en-US" sz="1600" dirty="0" err="1" smtClean="0"/>
              <a:t>IfModule</a:t>
            </a:r>
            <a:r>
              <a:rPr lang="en-US" sz="1600" dirty="0" smtClean="0"/>
              <a:t>&gt;</a:t>
            </a:r>
          </a:p>
          <a:p>
            <a:pPr>
              <a:buNone/>
            </a:pPr>
            <a:endParaRPr lang="en-US" sz="1600" dirty="0" smtClean="0"/>
          </a:p>
          <a:p>
            <a:pPr lvl="1"/>
            <a:r>
              <a:rPr lang="en-US" sz="1800" dirty="0" smtClean="0"/>
              <a:t>Redirects all traffic to /</a:t>
            </a:r>
            <a:r>
              <a:rPr lang="en-US" sz="1800" dirty="0" err="1" smtClean="0"/>
              <a:t>rpc</a:t>
            </a:r>
            <a:r>
              <a:rPr lang="en-US" sz="1800" dirty="0" smtClean="0"/>
              <a:t>/&lt;port&gt; to &lt;host&gt;:&lt;port&gt;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Venom XMLRPC Client v2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Implemented custom </a:t>
            </a:r>
            <a:r>
              <a:rPr lang="en-US" dirty="0" err="1" smtClean="0"/>
              <a:t>xmlrpc</a:t>
            </a:r>
            <a:r>
              <a:rPr lang="en-US" dirty="0" smtClean="0"/>
              <a:t> client using </a:t>
            </a:r>
            <a:r>
              <a:rPr lang="en-US" dirty="0" err="1" smtClean="0"/>
              <a:t>XMLHTTPRequest</a:t>
            </a:r>
            <a:r>
              <a:rPr lang="en-US" dirty="0" smtClean="0"/>
              <a:t> / </a:t>
            </a:r>
            <a:r>
              <a:rPr lang="en-US" dirty="0" err="1" smtClean="0"/>
              <a:t>Microsoft.XMLHTTP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few libraries looked at seemed poorly implemented</a:t>
            </a:r>
          </a:p>
          <a:p>
            <a:pPr lvl="1"/>
            <a:r>
              <a:rPr lang="en-US" dirty="0" err="1" smtClean="0"/>
              <a:t>JQuery</a:t>
            </a:r>
            <a:r>
              <a:rPr lang="en-US" dirty="0" smtClean="0"/>
              <a:t> seems the best out of those tried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Venom </a:t>
            </a:r>
            <a:r>
              <a:rPr lang="en-US" dirty="0" err="1" smtClean="0"/>
              <a:t>XMLRPCd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00600"/>
          </a:xfrm>
        </p:spPr>
        <p:txBody>
          <a:bodyPr/>
          <a:lstStyle/>
          <a:p>
            <a:r>
              <a:rPr lang="en-US" sz="2400" dirty="0" smtClean="0"/>
              <a:t>Implemented with python’s </a:t>
            </a:r>
            <a:r>
              <a:rPr lang="en-US" sz="2400" dirty="0" err="1" smtClean="0"/>
              <a:t>SimpleXMLRPCServer</a:t>
            </a:r>
            <a:endParaRPr lang="en-US" sz="2400" dirty="0" smtClean="0"/>
          </a:p>
          <a:p>
            <a:r>
              <a:rPr lang="en-US" sz="2400" dirty="0" smtClean="0"/>
              <a:t>Super easy to implement:</a:t>
            </a:r>
            <a:endParaRPr lang="en-US" sz="2400" dirty="0"/>
          </a:p>
          <a:p>
            <a:pPr>
              <a:buNone/>
            </a:pPr>
            <a:r>
              <a:rPr lang="en-US" dirty="0" smtClean="0"/>
              <a:t> 	   </a:t>
            </a:r>
            <a:r>
              <a:rPr lang="en-US" sz="1600" dirty="0" smtClean="0"/>
              <a:t>server = </a:t>
            </a:r>
            <a:r>
              <a:rPr lang="en-US" sz="1600" dirty="0" err="1" smtClean="0"/>
              <a:t>SimpleXMLRPCServer.SimpleXMLRPCServer</a:t>
            </a:r>
            <a:r>
              <a:rPr lang="en-US" sz="1600" dirty="0" smtClean="0"/>
              <a:t> (</a:t>
            </a:r>
          </a:p>
          <a:p>
            <a:pPr>
              <a:buNone/>
            </a:pPr>
            <a:r>
              <a:rPr lang="en-US" sz="1600" dirty="0" smtClean="0"/>
              <a:t>		("", </a:t>
            </a:r>
            <a:r>
              <a:rPr lang="en-US" sz="1600" dirty="0" err="1" smtClean="0"/>
              <a:t>config.XMLRPC_PORT</a:t>
            </a:r>
            <a:r>
              <a:rPr lang="en-US" sz="1600" dirty="0" smtClean="0"/>
              <a:t>))</a:t>
            </a:r>
          </a:p>
          <a:p>
            <a:pPr>
              <a:buNone/>
            </a:pPr>
            <a:r>
              <a:rPr lang="en-US" sz="1600" dirty="0" smtClean="0"/>
              <a:t>            </a:t>
            </a:r>
            <a:r>
              <a:rPr lang="en-US" sz="1600" dirty="0" err="1" smtClean="0"/>
              <a:t>server.register_instance</a:t>
            </a:r>
            <a:r>
              <a:rPr lang="en-US" sz="1600" dirty="0" smtClean="0"/>
              <a:t>(</a:t>
            </a:r>
            <a:r>
              <a:rPr lang="en-US" sz="1600" dirty="0" err="1" smtClean="0"/>
              <a:t>venomXMLRPCFunctions</a:t>
            </a:r>
            <a:r>
              <a:rPr lang="en-US" sz="1600" dirty="0" smtClean="0"/>
              <a:t>())</a:t>
            </a:r>
          </a:p>
          <a:p>
            <a:pPr>
              <a:buNone/>
            </a:pPr>
            <a:r>
              <a:rPr lang="en-US" sz="1600" dirty="0" smtClean="0"/>
              <a:t>	      </a:t>
            </a:r>
            <a:r>
              <a:rPr lang="en-US" sz="1600" dirty="0" err="1" smtClean="0"/>
              <a:t>server.serve_forever</a:t>
            </a:r>
            <a:r>
              <a:rPr lang="en-US" sz="1600" dirty="0" smtClean="0"/>
              <a:t>()</a:t>
            </a:r>
          </a:p>
          <a:p>
            <a:pPr>
              <a:buNone/>
            </a:pPr>
            <a:endParaRPr lang="en-US" sz="1600" dirty="0" smtClean="0"/>
          </a:p>
          <a:p>
            <a:r>
              <a:rPr lang="en-US" sz="2400" dirty="0" err="1" smtClean="0"/>
              <a:t>venomXMLRPCFunctions</a:t>
            </a:r>
            <a:r>
              <a:rPr lang="en-US" sz="2400" dirty="0" smtClean="0"/>
              <a:t> is just a class containing functions you want accessible from the web</a:t>
            </a:r>
          </a:p>
          <a:p>
            <a:pPr lvl="1"/>
            <a:r>
              <a:rPr lang="en-US" sz="1800" dirty="0" smtClean="0"/>
              <a:t>Performs most of the interface with the SQL backend</a:t>
            </a:r>
            <a:br>
              <a:rPr lang="en-US" sz="1800" dirty="0" smtClean="0"/>
            </a:br>
            <a:endParaRPr lang="en-US" sz="1800" dirty="0" smtClean="0"/>
          </a:p>
          <a:p>
            <a:r>
              <a:rPr lang="en-US" sz="2400" dirty="0" err="1" smtClean="0"/>
              <a:t>start_fuzzing</a:t>
            </a:r>
            <a:r>
              <a:rPr lang="en-US" sz="2400" dirty="0" smtClean="0"/>
              <a:t>() - creates a new instance of </a:t>
            </a:r>
            <a:r>
              <a:rPr lang="en-US" sz="2400" dirty="0" err="1" smtClean="0"/>
              <a:t>self.fuzzerClass</a:t>
            </a:r>
            <a:r>
              <a:rPr lang="en-US" sz="2400" dirty="0" smtClean="0"/>
              <a:t> and starts it</a:t>
            </a:r>
          </a:p>
          <a:p>
            <a:pPr lvl="1"/>
            <a:r>
              <a:rPr lang="en-US" sz="1800" dirty="0" smtClean="0"/>
              <a:t>Defaults to </a:t>
            </a:r>
            <a:r>
              <a:rPr lang="en-US" sz="1800" dirty="0" err="1" smtClean="0"/>
              <a:t>venomFuzzer</a:t>
            </a:r>
            <a:r>
              <a:rPr lang="en-US" sz="1800" dirty="0" smtClean="0"/>
              <a:t>; can modify</a:t>
            </a:r>
          </a:p>
          <a:p>
            <a:pPr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Venom Fuzzer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524000"/>
          <a:ext cx="1143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Pages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PID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URL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457200" y="3129280"/>
          <a:ext cx="1143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Forms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PID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Method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Content Placeholder 3"/>
          <p:cNvGraphicFramePr>
            <a:graphicFrameLocks/>
          </p:cNvGraphicFramePr>
          <p:nvPr/>
        </p:nvGraphicFramePr>
        <p:xfrm>
          <a:off x="457200" y="5105400"/>
          <a:ext cx="1371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Elements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EID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Content Placeholder 3"/>
          <p:cNvGraphicFramePr>
            <a:graphicFrameLocks/>
          </p:cNvGraphicFramePr>
          <p:nvPr/>
        </p:nvGraphicFramePr>
        <p:xfrm>
          <a:off x="2133600" y="5476240"/>
          <a:ext cx="1143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Values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EID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2" name="Straight Connector 11"/>
          <p:cNvCxnSpPr/>
          <p:nvPr/>
        </p:nvCxnSpPr>
        <p:spPr>
          <a:xfrm rot="5400000">
            <a:off x="1029494" y="2857500"/>
            <a:ext cx="1599406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1180306" y="4838700"/>
            <a:ext cx="1600994" cy="7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1143000" y="2056606"/>
            <a:ext cx="685800" cy="23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>
            <a:off x="1143000" y="3657600"/>
            <a:ext cx="685800" cy="28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>
            <a:off x="1219200" y="4038600"/>
            <a:ext cx="762000" cy="26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0800000">
            <a:off x="1295400" y="5638800"/>
            <a:ext cx="685800" cy="28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371600" y="6019800"/>
            <a:ext cx="6858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514600" y="1447800"/>
            <a:ext cx="63246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2100" indent="-292100">
              <a:buClr>
                <a:schemeClr val="accent1"/>
              </a:buClr>
              <a:buSzPct val="70000"/>
              <a:buFont typeface="Wingdings 2" pitchFamily="18" charset="2"/>
              <a:buChar char=""/>
            </a:pPr>
            <a:r>
              <a:rPr lang="en-US" dirty="0" smtClean="0">
                <a:latin typeface="+mn-lt"/>
                <a:cs typeface="+mn-cs"/>
              </a:rPr>
              <a:t>To determine which data to fuzz, a random selection is made from the Elements table.</a:t>
            </a:r>
            <a:br>
              <a:rPr lang="en-US" dirty="0" smtClean="0">
                <a:latin typeface="+mn-lt"/>
                <a:cs typeface="+mn-cs"/>
              </a:rPr>
            </a:br>
            <a:r>
              <a:rPr lang="en-US" dirty="0" smtClean="0">
                <a:latin typeface="+mn-lt"/>
                <a:cs typeface="+mn-cs"/>
              </a:rPr>
              <a:t/>
            </a:r>
            <a:br>
              <a:rPr lang="en-US" dirty="0" smtClean="0">
                <a:latin typeface="+mn-lt"/>
                <a:cs typeface="+mn-cs"/>
              </a:rPr>
            </a:br>
            <a:r>
              <a:rPr lang="en-US" dirty="0" smtClean="0">
                <a:latin typeface="+mn-lt"/>
                <a:cs typeface="+mn-cs"/>
              </a:rPr>
              <a:t>SELECT fid FROM Elements ORDER BY rand() LIMIT 1;</a:t>
            </a:r>
            <a:br>
              <a:rPr lang="en-US" dirty="0" smtClean="0">
                <a:latin typeface="+mn-lt"/>
                <a:cs typeface="+mn-cs"/>
              </a:rPr>
            </a:br>
            <a:endParaRPr lang="en-US" dirty="0" smtClean="0">
              <a:latin typeface="+mn-lt"/>
              <a:cs typeface="+mn-cs"/>
            </a:endParaRPr>
          </a:p>
          <a:p>
            <a:pPr marL="292100" indent="-292100">
              <a:buClr>
                <a:schemeClr val="accent1"/>
              </a:buClr>
              <a:buSzPct val="70000"/>
              <a:buFont typeface="Wingdings 2" pitchFamily="18" charset="2"/>
              <a:buChar char=""/>
            </a:pPr>
            <a:r>
              <a:rPr lang="en-US" dirty="0" smtClean="0">
                <a:latin typeface="+mn-lt"/>
                <a:cs typeface="+mn-cs"/>
              </a:rPr>
              <a:t>All elements associated with that FID are then selected, and filled with random element values.</a:t>
            </a:r>
            <a:br>
              <a:rPr lang="en-US" dirty="0" smtClean="0">
                <a:latin typeface="+mn-lt"/>
                <a:cs typeface="+mn-cs"/>
              </a:rPr>
            </a:br>
            <a:r>
              <a:rPr lang="en-US" sz="1600" dirty="0" smtClean="0">
                <a:latin typeface="+mn-lt"/>
                <a:cs typeface="+mn-cs"/>
              </a:rPr>
              <a:t> data = {}</a:t>
            </a:r>
            <a:br>
              <a:rPr lang="en-US" sz="1600" dirty="0" smtClean="0">
                <a:latin typeface="+mn-lt"/>
                <a:cs typeface="+mn-cs"/>
              </a:rPr>
            </a:br>
            <a:r>
              <a:rPr lang="en-US" sz="1600" dirty="0" smtClean="0">
                <a:latin typeface="+mn-lt"/>
                <a:cs typeface="+mn-cs"/>
              </a:rPr>
              <a:t>elements = </a:t>
            </a:r>
            <a:r>
              <a:rPr lang="en-US" sz="1600" dirty="0" err="1" smtClean="0">
                <a:latin typeface="+mn-lt"/>
                <a:cs typeface="+mn-cs"/>
              </a:rPr>
              <a:t>vdb.call</a:t>
            </a:r>
            <a:r>
              <a:rPr lang="en-US" sz="1600" dirty="0" smtClean="0">
                <a:latin typeface="+mn-lt"/>
                <a:cs typeface="+mn-cs"/>
              </a:rPr>
              <a:t>("</a:t>
            </a:r>
            <a:r>
              <a:rPr lang="en-US" sz="1600" dirty="0" err="1" smtClean="0">
                <a:latin typeface="+mn-lt"/>
                <a:cs typeface="+mn-cs"/>
              </a:rPr>
              <a:t>getElements</a:t>
            </a:r>
            <a:r>
              <a:rPr lang="en-US" sz="1600" dirty="0" smtClean="0">
                <a:latin typeface="+mn-lt"/>
                <a:cs typeface="+mn-cs"/>
              </a:rPr>
              <a:t>", (fid,))</a:t>
            </a:r>
          </a:p>
          <a:p>
            <a:pPr marL="292100" indent="-292100">
              <a:buClr>
                <a:schemeClr val="accent1"/>
              </a:buClr>
              <a:buSzPct val="70000"/>
            </a:pPr>
            <a:r>
              <a:rPr lang="en-US" sz="1600" dirty="0" smtClean="0">
                <a:latin typeface="+mn-lt"/>
                <a:cs typeface="+mn-cs"/>
              </a:rPr>
              <a:t>	for element in elements:</a:t>
            </a:r>
          </a:p>
          <a:p>
            <a:pPr marL="292100" indent="-292100">
              <a:buClr>
                <a:schemeClr val="accent1"/>
              </a:buClr>
              <a:buSzPct val="70000"/>
            </a:pPr>
            <a:r>
              <a:rPr lang="en-US" sz="1600" dirty="0" smtClean="0">
                <a:latin typeface="+mn-lt"/>
                <a:cs typeface="+mn-cs"/>
              </a:rPr>
              <a:t>		(</a:t>
            </a:r>
            <a:r>
              <a:rPr lang="en-US" sz="1600" dirty="0" err="1" smtClean="0">
                <a:latin typeface="+mn-lt"/>
                <a:cs typeface="+mn-cs"/>
              </a:rPr>
              <a:t>eid</a:t>
            </a:r>
            <a:r>
              <a:rPr lang="en-US" sz="1600" dirty="0" smtClean="0">
                <a:latin typeface="+mn-lt"/>
                <a:cs typeface="+mn-cs"/>
              </a:rPr>
              <a:t>, </a:t>
            </a:r>
            <a:r>
              <a:rPr lang="en-US" sz="1600" dirty="0" err="1" smtClean="0">
                <a:latin typeface="+mn-lt"/>
                <a:cs typeface="+mn-cs"/>
              </a:rPr>
              <a:t>ename</a:t>
            </a:r>
            <a:r>
              <a:rPr lang="en-US" sz="1600" dirty="0" smtClean="0">
                <a:latin typeface="+mn-lt"/>
                <a:cs typeface="+mn-cs"/>
              </a:rPr>
              <a:t>) = element</a:t>
            </a:r>
          </a:p>
          <a:p>
            <a:pPr marL="292100" indent="-292100">
              <a:buClr>
                <a:schemeClr val="accent1"/>
              </a:buClr>
              <a:buSzPct val="70000"/>
              <a:buFont typeface="Wingdings 2" pitchFamily="18" charset="2"/>
              <a:buChar char=""/>
            </a:pPr>
            <a:endParaRPr lang="en-US" sz="1600" dirty="0" smtClean="0">
              <a:latin typeface="+mn-lt"/>
              <a:cs typeface="+mn-cs"/>
            </a:endParaRPr>
          </a:p>
          <a:p>
            <a:pPr marL="292100" indent="-292100">
              <a:buClr>
                <a:schemeClr val="accent1"/>
              </a:buClr>
              <a:buSzPct val="70000"/>
            </a:pPr>
            <a:r>
              <a:rPr lang="en-US" sz="1600" dirty="0" smtClean="0">
                <a:latin typeface="+mn-lt"/>
                <a:cs typeface="+mn-cs"/>
              </a:rPr>
              <a:t>		value = </a:t>
            </a:r>
            <a:r>
              <a:rPr lang="en-US" sz="1600" dirty="0" err="1" smtClean="0">
                <a:latin typeface="+mn-lt"/>
                <a:cs typeface="+mn-cs"/>
              </a:rPr>
              <a:t>vdb.call</a:t>
            </a:r>
            <a:r>
              <a:rPr lang="en-US" sz="1600" dirty="0" smtClean="0">
                <a:latin typeface="+mn-lt"/>
                <a:cs typeface="+mn-cs"/>
              </a:rPr>
              <a:t>("</a:t>
            </a:r>
            <a:r>
              <a:rPr lang="en-US" sz="1600" dirty="0" err="1" smtClean="0">
                <a:latin typeface="+mn-lt"/>
                <a:cs typeface="+mn-cs"/>
              </a:rPr>
              <a:t>getRandomElementValue</a:t>
            </a:r>
            <a:r>
              <a:rPr lang="en-US" sz="1600" dirty="0" smtClean="0">
                <a:latin typeface="+mn-lt"/>
                <a:cs typeface="+mn-cs"/>
              </a:rPr>
              <a:t>", (</a:t>
            </a:r>
            <a:r>
              <a:rPr lang="en-US" sz="1600" dirty="0" err="1" smtClean="0">
                <a:latin typeface="+mn-lt"/>
                <a:cs typeface="+mn-cs"/>
              </a:rPr>
              <a:t>eid</a:t>
            </a:r>
            <a:r>
              <a:rPr lang="en-US" sz="1600" dirty="0" smtClean="0">
                <a:latin typeface="+mn-lt"/>
                <a:cs typeface="+mn-cs"/>
              </a:rPr>
              <a:t>,))</a:t>
            </a:r>
          </a:p>
          <a:p>
            <a:pPr marL="292100" indent="-292100">
              <a:buClr>
                <a:schemeClr val="accent1"/>
              </a:buClr>
              <a:buSzPct val="70000"/>
            </a:pPr>
            <a:r>
              <a:rPr lang="en-US" sz="1600" dirty="0" smtClean="0">
                <a:latin typeface="+mn-lt"/>
                <a:cs typeface="+mn-cs"/>
              </a:rPr>
              <a:t>		if not value:</a:t>
            </a:r>
          </a:p>
          <a:p>
            <a:pPr marL="292100" indent="-292100">
              <a:buClr>
                <a:schemeClr val="accent1"/>
              </a:buClr>
              <a:buSzPct val="70000"/>
            </a:pPr>
            <a:r>
              <a:rPr lang="en-US" sz="1600" dirty="0" smtClean="0">
                <a:latin typeface="+mn-lt"/>
                <a:cs typeface="+mn-cs"/>
              </a:rPr>
              <a:t>			continue</a:t>
            </a:r>
          </a:p>
          <a:p>
            <a:pPr marL="292100" indent="-292100">
              <a:buClr>
                <a:schemeClr val="accent1"/>
              </a:buClr>
              <a:buSzPct val="70000"/>
              <a:buFont typeface="Wingdings 2" pitchFamily="18" charset="2"/>
              <a:buChar char=""/>
            </a:pPr>
            <a:endParaRPr lang="en-US" sz="1600" dirty="0" smtClean="0">
              <a:latin typeface="+mn-lt"/>
              <a:cs typeface="+mn-cs"/>
            </a:endParaRPr>
          </a:p>
          <a:p>
            <a:pPr marL="292100" indent="-292100">
              <a:buClr>
                <a:schemeClr val="accent1"/>
              </a:buClr>
              <a:buSzPct val="70000"/>
            </a:pPr>
            <a:r>
              <a:rPr lang="en-US" sz="1600" dirty="0" smtClean="0">
                <a:latin typeface="+mn-lt"/>
                <a:cs typeface="+mn-cs"/>
              </a:rPr>
              <a:t>		data[</a:t>
            </a:r>
            <a:r>
              <a:rPr lang="en-US" sz="1600" dirty="0" err="1" smtClean="0">
                <a:latin typeface="+mn-lt"/>
                <a:cs typeface="+mn-cs"/>
              </a:rPr>
              <a:t>ename</a:t>
            </a:r>
            <a:r>
              <a:rPr lang="en-US" sz="1600" dirty="0" smtClean="0">
                <a:latin typeface="+mn-lt"/>
                <a:cs typeface="+mn-cs"/>
              </a:rPr>
              <a:t>] = </a:t>
            </a:r>
            <a:r>
              <a:rPr lang="en-US" sz="1600" dirty="0" err="1" smtClean="0">
                <a:latin typeface="+mn-lt"/>
                <a:cs typeface="+mn-cs"/>
              </a:rPr>
              <a:t>unquote_plus</a:t>
            </a:r>
            <a:r>
              <a:rPr lang="en-US" sz="1600" dirty="0" smtClean="0">
                <a:latin typeface="+mn-lt"/>
                <a:cs typeface="+mn-cs"/>
              </a:rPr>
              <a:t>(value[0][0])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Who am </a:t>
            </a:r>
            <a:r>
              <a:rPr lang="en-US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? - Stephanie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Stephanie Archibald</a:t>
            </a:r>
          </a:p>
          <a:p>
            <a:r>
              <a:rPr lang="en-US" dirty="0" smtClean="0"/>
              <a:t>Working in security for the past 5 years, most recently as a consultant in the Seattle area</a:t>
            </a:r>
          </a:p>
          <a:p>
            <a:r>
              <a:rPr lang="en-US" dirty="0" smtClean="0"/>
              <a:t>Tend to fall into odd web / design jobs</a:t>
            </a:r>
          </a:p>
          <a:p>
            <a:pPr lvl="1"/>
            <a:r>
              <a:rPr lang="en-US" dirty="0" err="1" smtClean="0"/>
              <a:t>ToorCon</a:t>
            </a:r>
            <a:r>
              <a:rPr lang="en-US" dirty="0" smtClean="0"/>
              <a:t> site / </a:t>
            </a:r>
            <a:r>
              <a:rPr lang="en-US" dirty="0" err="1" smtClean="0"/>
              <a:t>tshirts</a:t>
            </a:r>
            <a:r>
              <a:rPr lang="en-US" dirty="0" smtClean="0"/>
              <a:t> 2005 &amp; 2006</a:t>
            </a:r>
          </a:p>
          <a:p>
            <a:pPr lvl="1"/>
            <a:r>
              <a:rPr lang="en-US" dirty="0" smtClean="0"/>
              <a:t>Uninformed</a:t>
            </a: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4301932"/>
            <a:ext cx="1600200" cy="2035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Venom Fuzzer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1600" dirty="0" smtClean="0"/>
              <a:t> 	      #SEND DATA</a:t>
            </a:r>
          </a:p>
          <a:p>
            <a:pPr>
              <a:buNone/>
            </a:pPr>
            <a:r>
              <a:rPr lang="en-US" sz="1600" dirty="0" smtClean="0">
                <a:solidFill>
                  <a:srgbClr val="FFFF00"/>
                </a:solidFill>
              </a:rPr>
              <a:t>            </a:t>
            </a:r>
            <a:r>
              <a:rPr lang="en-US" sz="1600" dirty="0" err="1" smtClean="0">
                <a:solidFill>
                  <a:srgbClr val="FFFF00"/>
                </a:solidFill>
              </a:rPr>
              <a:t>ig</a:t>
            </a:r>
            <a:r>
              <a:rPr lang="en-US" sz="1600" dirty="0" smtClean="0">
                <a:solidFill>
                  <a:srgbClr val="FFFF00"/>
                </a:solidFill>
              </a:rPr>
              <a:t> = </a:t>
            </a:r>
            <a:r>
              <a:rPr lang="en-US" sz="1600" dirty="0" err="1" smtClean="0">
                <a:solidFill>
                  <a:srgbClr val="FFFF00"/>
                </a:solidFill>
              </a:rPr>
              <a:t>self.generatorClass</a:t>
            </a:r>
            <a:r>
              <a:rPr lang="en-US" sz="1600" dirty="0" smtClean="0">
                <a:solidFill>
                  <a:srgbClr val="FFFF00"/>
                </a:solidFill>
              </a:rPr>
              <a:t>()</a:t>
            </a:r>
          </a:p>
          <a:p>
            <a:pPr>
              <a:buNone/>
            </a:pPr>
            <a:r>
              <a:rPr lang="en-US" sz="1600" dirty="0" smtClean="0">
                <a:solidFill>
                  <a:srgbClr val="FFFF00"/>
                </a:solidFill>
              </a:rPr>
              <a:t>            data = </a:t>
            </a:r>
            <a:r>
              <a:rPr lang="en-US" sz="1600" dirty="0" err="1" smtClean="0">
                <a:solidFill>
                  <a:srgbClr val="FFFF00"/>
                </a:solidFill>
              </a:rPr>
              <a:t>ig.fuzzdict</a:t>
            </a:r>
            <a:r>
              <a:rPr lang="en-US" sz="1600" dirty="0" smtClean="0">
                <a:solidFill>
                  <a:srgbClr val="FFFF00"/>
                </a:solidFill>
              </a:rPr>
              <a:t>(data)</a:t>
            </a:r>
          </a:p>
          <a:p>
            <a:pPr>
              <a:buNone/>
            </a:pPr>
            <a:r>
              <a:rPr lang="en-US" sz="1600" dirty="0" smtClean="0"/>
              <a:t>            data = </a:t>
            </a:r>
            <a:r>
              <a:rPr lang="en-US" sz="1600" dirty="0" err="1" smtClean="0"/>
              <a:t>urlencode</a:t>
            </a:r>
            <a:r>
              <a:rPr lang="en-US" sz="1600" dirty="0" smtClean="0"/>
              <a:t>(data)</a:t>
            </a:r>
          </a:p>
          <a:p>
            <a:pPr>
              <a:buNone/>
            </a:pPr>
            <a:r>
              <a:rPr lang="en-US" sz="1600" dirty="0" smtClean="0"/>
              <a:t>            faction = </a:t>
            </a:r>
            <a:r>
              <a:rPr lang="en-US" sz="1600" dirty="0" err="1" smtClean="0"/>
              <a:t>unquote_plus</a:t>
            </a:r>
            <a:r>
              <a:rPr lang="en-US" sz="1600" dirty="0" smtClean="0"/>
              <a:t>(faction)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            if </a:t>
            </a:r>
            <a:r>
              <a:rPr lang="en-US" sz="1600" dirty="0" err="1" smtClean="0"/>
              <a:t>fmethod</a:t>
            </a:r>
            <a:r>
              <a:rPr lang="en-US" sz="1600" dirty="0" smtClean="0"/>
              <a:t> == 'get':</a:t>
            </a:r>
          </a:p>
          <a:p>
            <a:pPr>
              <a:buNone/>
            </a:pPr>
            <a:r>
              <a:rPr lang="en-US" sz="1600" dirty="0" smtClean="0"/>
              <a:t>                faction += ("?", "&amp;")["?" in faction]</a:t>
            </a:r>
          </a:p>
          <a:p>
            <a:pPr>
              <a:buNone/>
            </a:pPr>
            <a:r>
              <a:rPr lang="en-US" sz="1600" dirty="0" smtClean="0"/>
              <a:t>                faction += data</a:t>
            </a:r>
          </a:p>
          <a:p>
            <a:pPr>
              <a:buNone/>
            </a:pPr>
            <a:r>
              <a:rPr lang="en-US" sz="1600" dirty="0" smtClean="0"/>
              <a:t>                data = None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            if </a:t>
            </a:r>
            <a:r>
              <a:rPr lang="en-US" sz="1600" dirty="0" err="1" smtClean="0"/>
              <a:t>self.__xmlrpc</a:t>
            </a:r>
            <a:r>
              <a:rPr lang="en-US" sz="1600" dirty="0" smtClean="0"/>
              <a:t>:</a:t>
            </a:r>
          </a:p>
          <a:p>
            <a:pPr>
              <a:buNone/>
            </a:pPr>
            <a:r>
              <a:rPr lang="en-US" sz="1600" dirty="0" smtClean="0"/>
              <a:t>                </a:t>
            </a:r>
            <a:r>
              <a:rPr lang="en-US" sz="1600" dirty="0" err="1" smtClean="0"/>
              <a:t>self.__xmlrpc.new_session</a:t>
            </a:r>
            <a:r>
              <a:rPr lang="en-US" sz="1600" dirty="0" smtClean="0"/>
              <a:t>(</a:t>
            </a:r>
          </a:p>
          <a:p>
            <a:pPr>
              <a:buNone/>
            </a:pPr>
            <a:r>
              <a:rPr lang="en-US" sz="1600" dirty="0" smtClean="0"/>
              <a:t>                    </a:t>
            </a:r>
            <a:r>
              <a:rPr lang="en-US" sz="1600" dirty="0" err="1" smtClean="0"/>
              <a:t>self.__appID</a:t>
            </a:r>
            <a:r>
              <a:rPr lang="en-US" sz="1600" dirty="0" smtClean="0"/>
              <a:t>, faction, data, </a:t>
            </a:r>
            <a:r>
              <a:rPr lang="en-US" sz="1600" dirty="0" err="1" smtClean="0"/>
              <a:t>fmethod</a:t>
            </a: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                )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            urllib2.urlopen(faction, data)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generator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input generator is very simple.</a:t>
            </a:r>
          </a:p>
          <a:p>
            <a:r>
              <a:rPr lang="en-US" dirty="0" smtClean="0"/>
              <a:t>You can swap it out with your own if you desire.</a:t>
            </a:r>
          </a:p>
          <a:p>
            <a:r>
              <a:rPr lang="en-US" dirty="0" smtClean="0"/>
              <a:t>Different to binary input generators as you’re not trying to trigger buffer overflows/length problems.</a:t>
            </a:r>
          </a:p>
          <a:p>
            <a:r>
              <a:rPr lang="en-US" dirty="0" smtClean="0"/>
              <a:t>Created a list of data which could create potential problems that would be noticeable by our hooks.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Input Generator</a:t>
            </a:r>
            <a:br>
              <a:rPr lang="en-US" dirty="0" smtClean="0"/>
            </a:br>
            <a:r>
              <a:rPr lang="en-US" dirty="0" smtClean="0"/>
              <a:t>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Examples are:</a:t>
            </a:r>
            <a:br>
              <a:rPr lang="en-US" dirty="0" smtClean="0"/>
            </a:br>
            <a:r>
              <a:rPr lang="en-US" dirty="0" smtClean="0"/>
              <a:t>     - %00</a:t>
            </a:r>
          </a:p>
          <a:p>
            <a:pPr>
              <a:buNone/>
            </a:pPr>
            <a:r>
              <a:rPr lang="en-US" dirty="0" smtClean="0"/>
              <a:t>        - &lt;? !@ ?&gt;</a:t>
            </a:r>
          </a:p>
          <a:p>
            <a:pPr>
              <a:buNone/>
            </a:pPr>
            <a:r>
              <a:rPr lang="en-US" dirty="0" smtClean="0"/>
              <a:t>        - ../../</a:t>
            </a:r>
            <a:br>
              <a:rPr lang="en-US" dirty="0" smtClean="0"/>
            </a:br>
            <a:r>
              <a:rPr lang="en-US" dirty="0" smtClean="0"/>
              <a:t>     - |</a:t>
            </a:r>
          </a:p>
          <a:p>
            <a:r>
              <a:rPr lang="en-US" dirty="0" smtClean="0"/>
              <a:t>Specifically designed to trigger hooks in certain situations.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Input Generator</a:t>
            </a:r>
            <a:br>
              <a:rPr lang="en-US" dirty="0" smtClean="0"/>
            </a:br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r>
              <a:rPr lang="en-US" sz="2000" dirty="0" smtClean="0"/>
              <a:t>def </a:t>
            </a:r>
            <a:r>
              <a:rPr lang="en-US" sz="2000" dirty="0" err="1" smtClean="0"/>
              <a:t>fuzzinput</a:t>
            </a:r>
            <a:r>
              <a:rPr lang="en-US" sz="2000" dirty="0" smtClean="0"/>
              <a:t>(</a:t>
            </a:r>
            <a:r>
              <a:rPr lang="en-US" sz="2000" dirty="0" err="1" smtClean="0"/>
              <a:t>self,input</a:t>
            </a:r>
            <a:r>
              <a:rPr lang="en-US" sz="2000" dirty="0" smtClean="0"/>
              <a:t>):</a:t>
            </a:r>
          </a:p>
          <a:p>
            <a:pPr>
              <a:buNone/>
            </a:pPr>
            <a:r>
              <a:rPr lang="en-US" sz="2000" dirty="0" smtClean="0"/>
              <a:t>        if not input:</a:t>
            </a:r>
          </a:p>
          <a:p>
            <a:pPr>
              <a:buNone/>
            </a:pPr>
            <a:r>
              <a:rPr lang="en-US" sz="2000" dirty="0" smtClean="0"/>
              <a:t>            input = </a:t>
            </a:r>
            <a:r>
              <a:rPr lang="en-US" sz="2000" dirty="0" err="1" smtClean="0"/>
              <a:t>self.geninput</a:t>
            </a:r>
            <a:r>
              <a:rPr lang="en-US" sz="2000" dirty="0" smtClean="0"/>
              <a:t>()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       </a:t>
            </a:r>
            <a:r>
              <a:rPr lang="en-US" sz="2000" dirty="0" err="1" smtClean="0"/>
              <a:t>newinput</a:t>
            </a:r>
            <a:r>
              <a:rPr lang="en-US" sz="2000" dirty="0" smtClean="0"/>
              <a:t> = input</a:t>
            </a:r>
          </a:p>
          <a:p>
            <a:pPr>
              <a:buNone/>
            </a:pPr>
            <a:r>
              <a:rPr lang="en-US" sz="2000" dirty="0" smtClean="0"/>
              <a:t>        for n in range(0,random.randint(1,2)):</a:t>
            </a:r>
          </a:p>
          <a:p>
            <a:pPr>
              <a:buNone/>
            </a:pPr>
            <a:r>
              <a:rPr lang="en-US" sz="2000" dirty="0" smtClean="0"/>
              <a:t>            </a:t>
            </a:r>
            <a:r>
              <a:rPr lang="en-US" sz="2000" dirty="0" err="1" smtClean="0"/>
              <a:t>fuzzno</a:t>
            </a:r>
            <a:r>
              <a:rPr lang="en-US" sz="2000" dirty="0" smtClean="0"/>
              <a:t> = </a:t>
            </a:r>
            <a:r>
              <a:rPr lang="en-US" sz="2000" dirty="0" err="1" smtClean="0"/>
              <a:t>random.randint</a:t>
            </a:r>
            <a:r>
              <a:rPr lang="en-US" sz="2000" dirty="0" smtClean="0"/>
              <a:t>(0,len(</a:t>
            </a:r>
            <a:r>
              <a:rPr lang="en-US" sz="2000" dirty="0" err="1" smtClean="0"/>
              <a:t>newinput</a:t>
            </a:r>
            <a:r>
              <a:rPr lang="en-US" sz="2000" dirty="0" smtClean="0"/>
              <a:t>)-1)</a:t>
            </a:r>
          </a:p>
          <a:p>
            <a:pPr>
              <a:buNone/>
            </a:pPr>
            <a:r>
              <a:rPr lang="en-US" sz="2000" dirty="0" smtClean="0"/>
              <a:t>            </a:t>
            </a:r>
            <a:r>
              <a:rPr lang="en-US" sz="2000" dirty="0" err="1" smtClean="0"/>
              <a:t>newinput</a:t>
            </a:r>
            <a:r>
              <a:rPr lang="en-US" sz="2000" dirty="0" smtClean="0"/>
              <a:t> = </a:t>
            </a:r>
            <a:r>
              <a:rPr lang="en-US" sz="2000" dirty="0" err="1" smtClean="0"/>
              <a:t>newinput</a:t>
            </a:r>
            <a:r>
              <a:rPr lang="en-US" sz="2000" dirty="0" smtClean="0"/>
              <a:t>[0:fuzzno] + </a:t>
            </a:r>
            <a:r>
              <a:rPr lang="en-US" sz="2000" dirty="0" err="1" smtClean="0"/>
              <a:t>self.geninput</a:t>
            </a:r>
            <a:r>
              <a:rPr lang="en-US" sz="2000" dirty="0" smtClean="0"/>
              <a:t>() +  </a:t>
            </a:r>
            <a:r>
              <a:rPr lang="en-US" sz="2000" dirty="0" err="1" smtClean="0"/>
              <a:t>newinput</a:t>
            </a:r>
            <a:r>
              <a:rPr lang="en-US" sz="2000" dirty="0" smtClean="0"/>
              <a:t>[</a:t>
            </a:r>
            <a:r>
              <a:rPr lang="en-US" sz="2000" dirty="0" err="1" smtClean="0"/>
              <a:t>fuzzno</a:t>
            </a:r>
            <a:r>
              <a:rPr lang="en-US" sz="2000" dirty="0" smtClean="0"/>
              <a:t>:]</a:t>
            </a:r>
          </a:p>
          <a:p>
            <a:pPr>
              <a:buNone/>
            </a:pPr>
            <a:r>
              <a:rPr lang="en-US" sz="2000" dirty="0" smtClean="0"/>
              <a:t>        # end for</a:t>
            </a:r>
          </a:p>
          <a:p>
            <a:pPr>
              <a:buNone/>
            </a:pPr>
            <a:r>
              <a:rPr lang="en-US" sz="2000" dirty="0" smtClean="0"/>
              <a:t>        return </a:t>
            </a:r>
            <a:r>
              <a:rPr lang="en-US" sz="2000" dirty="0" err="1" smtClean="0"/>
              <a:t>newinput</a:t>
            </a: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   # end </a:t>
            </a:r>
            <a:r>
              <a:rPr lang="en-US" sz="2000" dirty="0" err="1" smtClean="0"/>
              <a:t>fuzzinput</a:t>
            </a: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1400" dirty="0" smtClean="0"/>
          </a:p>
          <a:p>
            <a:pPr>
              <a:buNone/>
            </a:pPr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Input Generator</a:t>
            </a:r>
            <a:br>
              <a:rPr lang="en-US" dirty="0" smtClean="0"/>
            </a:br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000" dirty="0" smtClean="0"/>
              <a:t> def </a:t>
            </a:r>
            <a:r>
              <a:rPr lang="en-US" sz="2000" dirty="0" err="1" smtClean="0"/>
              <a:t>geninput</a:t>
            </a:r>
            <a:r>
              <a:rPr lang="en-US" sz="2000" dirty="0" smtClean="0"/>
              <a:t>(self):</a:t>
            </a:r>
          </a:p>
          <a:p>
            <a:pPr>
              <a:buNone/>
            </a:pPr>
            <a:r>
              <a:rPr lang="en-US" sz="2000" dirty="0" smtClean="0"/>
              <a:t>        n        = 0;</a:t>
            </a:r>
          </a:p>
          <a:p>
            <a:pPr>
              <a:buNone/>
            </a:pPr>
            <a:r>
              <a:rPr lang="en-US" sz="2000" dirty="0" smtClean="0"/>
              <a:t>        data     = "";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       for n in range(0,random.randint(1,self.__no_tries)):</a:t>
            </a:r>
          </a:p>
          <a:p>
            <a:pPr>
              <a:buNone/>
            </a:pPr>
            <a:r>
              <a:rPr lang="en-US" sz="2000" dirty="0" smtClean="0"/>
              <a:t>            offset  = </a:t>
            </a:r>
            <a:r>
              <a:rPr lang="en-US" sz="2000" dirty="0" err="1" smtClean="0"/>
              <a:t>random.randint</a:t>
            </a:r>
            <a:r>
              <a:rPr lang="en-US" sz="2000" dirty="0" smtClean="0"/>
              <a:t>(0,len(</a:t>
            </a:r>
            <a:r>
              <a:rPr lang="en-US" sz="2000" dirty="0" err="1" smtClean="0"/>
              <a:t>self.fuzzcases</a:t>
            </a:r>
            <a:r>
              <a:rPr lang="en-US" sz="2000" dirty="0" smtClean="0"/>
              <a:t>)-1);</a:t>
            </a:r>
          </a:p>
          <a:p>
            <a:pPr>
              <a:buNone/>
            </a:pPr>
            <a:r>
              <a:rPr lang="en-US" sz="2000" dirty="0" smtClean="0"/>
              <a:t>            data += </a:t>
            </a:r>
            <a:r>
              <a:rPr lang="en-US" sz="2000" dirty="0" err="1" smtClean="0"/>
              <a:t>self.fuzzcases</a:t>
            </a:r>
            <a:r>
              <a:rPr lang="en-US" sz="2000" dirty="0" smtClean="0"/>
              <a:t>[offset];</a:t>
            </a:r>
          </a:p>
          <a:p>
            <a:pPr>
              <a:buNone/>
            </a:pPr>
            <a:r>
              <a:rPr lang="en-US" sz="2000" dirty="0" smtClean="0"/>
              <a:t>        # end for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       return data;</a:t>
            </a:r>
          </a:p>
          <a:p>
            <a:pPr>
              <a:buNone/>
            </a:pPr>
            <a:r>
              <a:rPr lang="en-US" sz="2000" dirty="0" smtClean="0"/>
              <a:t>    # end </a:t>
            </a:r>
            <a:r>
              <a:rPr lang="en-US" sz="2000" dirty="0" err="1" smtClean="0"/>
              <a:t>geninput</a:t>
            </a:r>
            <a:endParaRPr lang="en-US" sz="2000" dirty="0"/>
          </a:p>
        </p:txBody>
      </p:sp>
      <p:pic>
        <p:nvPicPr>
          <p:cNvPr id="4" name="Picture 3" descr="GoogleAlgo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3657600"/>
            <a:ext cx="3505200" cy="283464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Hooking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8"/>
            <a:ext cx="8229600" cy="4830762"/>
          </a:xfrm>
        </p:spPr>
        <p:txBody>
          <a:bodyPr>
            <a:normAutofit fontScale="62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Our hooking system needs to intercept </a:t>
            </a:r>
            <a:br>
              <a:rPr lang="en-US" dirty="0" smtClean="0"/>
            </a:br>
            <a:r>
              <a:rPr lang="en-US" dirty="0" smtClean="0"/>
              <a:t>program flow in order to </a:t>
            </a:r>
            <a:br>
              <a:rPr lang="en-US" dirty="0" smtClean="0"/>
            </a:br>
            <a:r>
              <a:rPr lang="en-US" dirty="0" smtClean="0"/>
              <a:t>inspect data and determine </a:t>
            </a:r>
            <a:br>
              <a:rPr lang="en-US" dirty="0" smtClean="0"/>
            </a:br>
            <a:r>
              <a:rPr lang="en-US" dirty="0" smtClean="0"/>
              <a:t>if a vulnerability has been </a:t>
            </a:r>
            <a:br>
              <a:rPr lang="en-US" dirty="0" smtClean="0"/>
            </a:br>
            <a:r>
              <a:rPr lang="en-US" dirty="0" smtClean="0"/>
              <a:t>triggered.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Constraints: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    -  Uses a minimum of library calls.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    -  Works regardless of context.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    -  Remain language inspecific.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    -  Save a blob of appropriate data.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Could have used a heuristic approach </a:t>
            </a:r>
            <a:br>
              <a:rPr lang="en-US" dirty="0" smtClean="0"/>
            </a:br>
            <a:r>
              <a:rPr lang="en-US" dirty="0" smtClean="0"/>
              <a:t>to the hooks, however couldn’t justify </a:t>
            </a:r>
            <a:br>
              <a:rPr lang="en-US" dirty="0" smtClean="0"/>
            </a:br>
            <a:r>
              <a:rPr lang="en-US" dirty="0" smtClean="0"/>
              <a:t>spending that much time on this project.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           </a:t>
            </a:r>
            <a:endParaRPr lang="en-US" dirty="0"/>
          </a:p>
        </p:txBody>
      </p:sp>
      <p:pic>
        <p:nvPicPr>
          <p:cNvPr id="26628" name="Picture 3" descr="291562-108039-captain-hook_larg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2362200"/>
            <a:ext cx="2151063" cy="38576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Hooking… Implemented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python script which accesses the </a:t>
            </a:r>
            <a:r>
              <a:rPr lang="en-US" dirty="0" err="1" smtClean="0"/>
              <a:t>MySQL</a:t>
            </a:r>
            <a:r>
              <a:rPr lang="en-US" dirty="0" smtClean="0"/>
              <a:t> backend.</a:t>
            </a:r>
          </a:p>
          <a:p>
            <a:r>
              <a:rPr lang="en-US" dirty="0" smtClean="0"/>
              <a:t>Takes information from the command line.</a:t>
            </a:r>
          </a:p>
          <a:p>
            <a:r>
              <a:rPr lang="en-US" dirty="0" smtClean="0"/>
              <a:t>Queries the XML/RPC server to determine if data should be logged and determine the session ID.</a:t>
            </a:r>
          </a:p>
          <a:p>
            <a:r>
              <a:rPr lang="en-US" dirty="0" smtClean="0"/>
              <a:t>Only requires fork()/</a:t>
            </a:r>
            <a:r>
              <a:rPr lang="en-US" dirty="0" err="1" smtClean="0"/>
              <a:t>execve</a:t>
            </a:r>
            <a:r>
              <a:rPr lang="en-US" dirty="0" smtClean="0"/>
              <a:t>() system calls to execute.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Hooking… Implemented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b="1" u="sng" dirty="0" smtClean="0"/>
              <a:t>Macro: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#</a:t>
            </a:r>
            <a:r>
              <a:rPr lang="en-US" dirty="0" err="1" smtClean="0"/>
              <a:t>ifndef</a:t>
            </a:r>
            <a:r>
              <a:rPr lang="en-US" dirty="0" smtClean="0"/>
              <a:t> VENOMHOOK___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#define VENOM_DOLOGEVENT(type, data)  /* update db */ \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        char *__</a:t>
            </a:r>
            <a:r>
              <a:rPr lang="en-US" dirty="0" err="1" smtClean="0"/>
              <a:t>venom__cmd</a:t>
            </a:r>
            <a:r>
              <a:rPr lang="en-US" dirty="0" smtClean="0"/>
              <a:t> = NULL; \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        </a:t>
            </a:r>
            <a:r>
              <a:rPr lang="en-US" dirty="0" err="1" smtClean="0"/>
              <a:t>asprintf</a:t>
            </a:r>
            <a:r>
              <a:rPr lang="en-US" dirty="0" smtClean="0"/>
              <a:t>(&amp;__</a:t>
            </a:r>
            <a:r>
              <a:rPr lang="en-US" dirty="0" err="1" smtClean="0"/>
              <a:t>venom__cmd</a:t>
            </a:r>
            <a:r>
              <a:rPr lang="en-US" dirty="0" smtClean="0"/>
              <a:t>, "</a:t>
            </a:r>
            <a:r>
              <a:rPr lang="en-US" dirty="0" smtClean="0">
                <a:solidFill>
                  <a:srgbClr val="FFFF00"/>
                </a:solidFill>
              </a:rPr>
              <a:t>/</a:t>
            </a:r>
            <a:r>
              <a:rPr lang="en-US" dirty="0" err="1" smtClean="0">
                <a:solidFill>
                  <a:srgbClr val="FFFF00"/>
                </a:solidFill>
              </a:rPr>
              <a:t>var</a:t>
            </a:r>
            <a:r>
              <a:rPr lang="en-US" dirty="0" smtClean="0">
                <a:solidFill>
                  <a:srgbClr val="FFFF00"/>
                </a:solidFill>
              </a:rPr>
              <a:t>/venom/bin/venomdb.py </a:t>
            </a:r>
            <a:r>
              <a:rPr lang="en-US" dirty="0" smtClean="0"/>
              <a:t>%d \"%s\" \"%s\"\r\</a:t>
            </a:r>
            <a:r>
              <a:rPr lang="en-US" dirty="0" err="1" smtClean="0"/>
              <a:t>n",getpid</a:t>
            </a:r>
            <a:r>
              <a:rPr lang="en-US" dirty="0" smtClean="0"/>
              <a:t>(),</a:t>
            </a:r>
            <a:r>
              <a:rPr lang="en-US" dirty="0" err="1" smtClean="0"/>
              <a:t>type,data</a:t>
            </a:r>
            <a:r>
              <a:rPr lang="en-US" dirty="0" smtClean="0"/>
              <a:t>); \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        if(__</a:t>
            </a:r>
            <a:r>
              <a:rPr lang="en-US" dirty="0" err="1" smtClean="0"/>
              <a:t>venom__cmd</a:t>
            </a:r>
            <a:r>
              <a:rPr lang="en-US" dirty="0" smtClean="0"/>
              <a:t> != (char *)-1) {   \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                system(__</a:t>
            </a:r>
            <a:r>
              <a:rPr lang="en-US" dirty="0" err="1" smtClean="0"/>
              <a:t>venom__cmd</a:t>
            </a:r>
            <a:r>
              <a:rPr lang="en-US" dirty="0" smtClean="0"/>
              <a:t>);  \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                free(__</a:t>
            </a:r>
            <a:r>
              <a:rPr lang="en-US" dirty="0" err="1" smtClean="0"/>
              <a:t>venom__cmd</a:t>
            </a:r>
            <a:r>
              <a:rPr lang="en-US" dirty="0" smtClean="0"/>
              <a:t>);    \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        }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#define VENOMHOOK__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#</a:t>
            </a:r>
            <a:r>
              <a:rPr lang="en-US" dirty="0" err="1" smtClean="0"/>
              <a:t>endif</a:t>
            </a: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        </a:t>
            </a:r>
            <a:r>
              <a:rPr lang="en-US" b="1" dirty="0" smtClean="0"/>
              <a:t>VENOM_DOLOGEVENT</a:t>
            </a:r>
            <a:r>
              <a:rPr lang="en-US" dirty="0" smtClean="0"/>
              <a:t>("HEAP </a:t>
            </a:r>
            <a:r>
              <a:rPr lang="en-US" dirty="0" err="1" smtClean="0"/>
              <a:t>OVERFLOW",data</a:t>
            </a:r>
            <a:r>
              <a:rPr lang="en-US" dirty="0" smtClean="0"/>
              <a:t>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Regrets…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At first we planned to have </a:t>
            </a:r>
            <a:r>
              <a:rPr lang="en-US" b="1" u="sng" dirty="0" smtClean="0"/>
              <a:t>EVERYTHING</a:t>
            </a:r>
            <a:r>
              <a:rPr lang="en-US" dirty="0" smtClean="0"/>
              <a:t> hooked for this talk.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PHP/Perl/Python/Bash/Kernel/</a:t>
            </a:r>
            <a:r>
              <a:rPr lang="en-US" dirty="0" err="1" smtClean="0"/>
              <a:t>Mysql</a:t>
            </a:r>
            <a:r>
              <a:rPr lang="en-US" dirty="0" smtClean="0"/>
              <a:t>/</a:t>
            </a:r>
            <a:br>
              <a:rPr lang="en-US" dirty="0" smtClean="0"/>
            </a:br>
            <a:r>
              <a:rPr lang="en-US" dirty="0" err="1" smtClean="0"/>
              <a:t>Postgresql</a:t>
            </a:r>
            <a:r>
              <a:rPr lang="en-US" dirty="0" smtClean="0"/>
              <a:t>/ /dev/</a:t>
            </a:r>
            <a:r>
              <a:rPr lang="en-US" dirty="0" err="1" smtClean="0"/>
              <a:t>kitchensink</a:t>
            </a:r>
            <a:r>
              <a:rPr lang="en-US" dirty="0" smtClean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Too ambitious on the </a:t>
            </a:r>
            <a:br>
              <a:rPr lang="en-US" dirty="0" smtClean="0"/>
            </a:br>
            <a:r>
              <a:rPr lang="en-US" dirty="0" smtClean="0"/>
              <a:t>deadline mentioned.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Instead we stuck to just</a:t>
            </a:r>
            <a:br>
              <a:rPr lang="en-US" dirty="0" smtClean="0"/>
            </a:br>
            <a:r>
              <a:rPr lang="en-US" dirty="0" smtClean="0"/>
              <a:t>PHP, </a:t>
            </a:r>
            <a:r>
              <a:rPr lang="en-US" dirty="0" err="1" smtClean="0"/>
              <a:t>MySQL</a:t>
            </a:r>
            <a:r>
              <a:rPr lang="en-US" dirty="0" smtClean="0"/>
              <a:t> and bash </a:t>
            </a:r>
            <a:br>
              <a:rPr lang="en-US" dirty="0" smtClean="0"/>
            </a:br>
            <a:r>
              <a:rPr lang="en-US" dirty="0" smtClean="0"/>
              <a:t>for now.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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</p:txBody>
      </p:sp>
      <p:pic>
        <p:nvPicPr>
          <p:cNvPr id="29700" name="Picture 3" descr="redneckCa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4191000"/>
            <a:ext cx="3168650" cy="22733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Hooking PHP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Types of PHP bugs: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         - Eval() bugs (php code execution).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         - Filesystem bugs (directory traversal,  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           etc)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         - Command injection 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           (exec(),passthru(), etc)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         - Remote include.</a:t>
            </a:r>
          </a:p>
          <a:p>
            <a:pPr>
              <a:buFont typeface="Wingdings 2" pitchFamily="18" charset="2"/>
              <a:buNone/>
            </a:pPr>
            <a:r>
              <a:rPr lang="en-US" smtClean="0"/>
              <a:t>         - Register globals.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What is fuzzing?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Fuzzing</a:t>
            </a:r>
            <a:r>
              <a:rPr lang="en-US" dirty="0" smtClean="0"/>
              <a:t> (fuzz / negative testing).</a:t>
            </a:r>
          </a:p>
          <a:p>
            <a:r>
              <a:rPr lang="en-US" dirty="0" smtClean="0"/>
              <a:t>Bug finding tool.</a:t>
            </a:r>
          </a:p>
          <a:p>
            <a:r>
              <a:rPr lang="en-US" dirty="0" smtClean="0"/>
              <a:t>Send random data to the inputs of a program.</a:t>
            </a:r>
          </a:p>
          <a:p>
            <a:r>
              <a:rPr lang="en-US" dirty="0" smtClean="0"/>
              <a:t>Trigger bugs in the software.</a:t>
            </a:r>
          </a:p>
          <a:p>
            <a:r>
              <a:rPr lang="en-US" dirty="0" smtClean="0"/>
              <a:t>Potential for security </a:t>
            </a:r>
            <a:br>
              <a:rPr lang="en-US" dirty="0" smtClean="0"/>
            </a:br>
            <a:r>
              <a:rPr lang="en-US" dirty="0" smtClean="0"/>
              <a:t>vulnerabilities.</a:t>
            </a:r>
          </a:p>
          <a:p>
            <a:r>
              <a:rPr lang="en-US" dirty="0" smtClean="0"/>
              <a:t>Applied to web </a:t>
            </a:r>
            <a:br>
              <a:rPr lang="en-US" dirty="0" smtClean="0"/>
            </a:br>
            <a:r>
              <a:rPr lang="en-US" dirty="0" smtClean="0"/>
              <a:t>applications.</a:t>
            </a:r>
          </a:p>
        </p:txBody>
      </p:sp>
      <p:pic>
        <p:nvPicPr>
          <p:cNvPr id="13316" name="Picture 3" descr="fuzz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4267200"/>
            <a:ext cx="3048000" cy="22987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Eval</a:t>
            </a: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() bugs.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PHP uses Zend  engine.</a:t>
            </a:r>
          </a:p>
          <a:p>
            <a:r>
              <a:rPr lang="en-US" smtClean="0"/>
              <a:t>Zend/ directory in src.</a:t>
            </a:r>
          </a:p>
          <a:p>
            <a:r>
              <a:rPr lang="en-US" smtClean="0"/>
              <a:t>zend.c  contains vital zend API functions.</a:t>
            </a:r>
          </a:p>
          <a:p>
            <a:r>
              <a:rPr lang="en-US" smtClean="0"/>
              <a:t>When an error occurs in Zend code the </a:t>
            </a:r>
            <a:r>
              <a:rPr lang="en-US" i="1" smtClean="0"/>
              <a:t>zend_error()</a:t>
            </a:r>
            <a:r>
              <a:rPr lang="en-US" smtClean="0"/>
              <a:t> function is called.</a:t>
            </a:r>
          </a:p>
          <a:p>
            <a:r>
              <a:rPr lang="en-US" smtClean="0"/>
              <a:t>This usually indicates a parse error in php code.</a:t>
            </a:r>
          </a:p>
          <a:p>
            <a:r>
              <a:rPr lang="en-US" smtClean="0"/>
              <a:t>By inserting our hooks here we intercept the error process and can log an event.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Eval</a:t>
            </a: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() bugs continued…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4900" dirty="0" smtClean="0"/>
              <a:t>ZEND_API void </a:t>
            </a:r>
            <a:r>
              <a:rPr lang="en-US" sz="4900" dirty="0" err="1" smtClean="0"/>
              <a:t>zend_error</a:t>
            </a:r>
            <a:r>
              <a:rPr lang="en-US" sz="4900" dirty="0" smtClean="0"/>
              <a:t>(</a:t>
            </a:r>
            <a:r>
              <a:rPr lang="en-US" sz="4900" dirty="0" err="1" smtClean="0"/>
              <a:t>int</a:t>
            </a:r>
            <a:r>
              <a:rPr lang="en-US" sz="4900" dirty="0" smtClean="0"/>
              <a:t> type, const char *format, ...)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4900" dirty="0" smtClean="0"/>
              <a:t>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4900" dirty="0" smtClean="0"/>
              <a:t>..stuff..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4900" dirty="0" smtClean="0"/>
              <a:t>   char *__</a:t>
            </a:r>
            <a:r>
              <a:rPr lang="en-US" sz="4900" dirty="0" err="1" smtClean="0"/>
              <a:t>venom__msg</a:t>
            </a:r>
            <a:r>
              <a:rPr lang="en-US" sz="4900" dirty="0" smtClean="0"/>
              <a:t> = NULL;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4900" dirty="0" smtClean="0"/>
              <a:t>    switch(type)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4900" dirty="0" smtClean="0"/>
              <a:t>            case E_PARSE: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4900" dirty="0" smtClean="0"/>
              <a:t>                if(</a:t>
            </a:r>
            <a:r>
              <a:rPr lang="en-US" sz="4900" dirty="0" err="1" smtClean="0"/>
              <a:t>strstr</a:t>
            </a:r>
            <a:r>
              <a:rPr lang="en-US" sz="4900" dirty="0" smtClean="0"/>
              <a:t>(</a:t>
            </a:r>
            <a:r>
              <a:rPr lang="en-US" sz="4900" dirty="0" err="1" smtClean="0"/>
              <a:t>error_filename</a:t>
            </a:r>
            <a:r>
              <a:rPr lang="en-US" sz="4900" dirty="0" smtClean="0"/>
              <a:t>,": </a:t>
            </a:r>
            <a:r>
              <a:rPr lang="en-US" sz="4900" dirty="0" err="1" smtClean="0"/>
              <a:t>eval</a:t>
            </a:r>
            <a:r>
              <a:rPr lang="en-US" sz="4900" dirty="0" smtClean="0"/>
              <a:t>()'d code")){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4900" dirty="0" smtClean="0"/>
              <a:t>                        </a:t>
            </a:r>
            <a:r>
              <a:rPr lang="en-US" sz="4900" dirty="0" err="1" smtClean="0"/>
              <a:t>asprintf</a:t>
            </a:r>
            <a:r>
              <a:rPr lang="en-US" sz="4900" dirty="0" smtClean="0"/>
              <a:t>(&amp;__</a:t>
            </a:r>
            <a:r>
              <a:rPr lang="en-US" sz="4900" dirty="0" err="1" smtClean="0"/>
              <a:t>venom__msg</a:t>
            </a:r>
            <a:r>
              <a:rPr lang="en-US" sz="4900" dirty="0" smtClean="0"/>
              <a:t>, "</a:t>
            </a:r>
            <a:r>
              <a:rPr lang="en-US" sz="4900" dirty="0" err="1" smtClean="0"/>
              <a:t>php</a:t>
            </a:r>
            <a:r>
              <a:rPr lang="en-US" sz="4900" dirty="0" smtClean="0"/>
              <a:t> runtime error in file: %s line: %i\n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4900" dirty="0" smtClean="0"/>
              <a:t>                        VENOM_DOLOGEVENT("</a:t>
            </a:r>
            <a:r>
              <a:rPr lang="en-US" sz="4900" dirty="0" err="1" smtClean="0"/>
              <a:t>PHPEVALERROR",__venom__msg</a:t>
            </a:r>
            <a:r>
              <a:rPr lang="en-US" sz="4900" dirty="0" smtClean="0"/>
              <a:t>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4900" dirty="0" smtClean="0"/>
              <a:t>                        break;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4900" dirty="0" smtClean="0"/>
              <a:t>                }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4900" dirty="0" smtClean="0"/>
              <a:t>                </a:t>
            </a:r>
            <a:r>
              <a:rPr lang="en-US" sz="4900" dirty="0" err="1" smtClean="0"/>
              <a:t>asprintf</a:t>
            </a:r>
            <a:r>
              <a:rPr lang="en-US" sz="4900" dirty="0" smtClean="0"/>
              <a:t>(&amp;__</a:t>
            </a:r>
            <a:r>
              <a:rPr lang="en-US" sz="4900" dirty="0" err="1" smtClean="0"/>
              <a:t>venom__msg</a:t>
            </a:r>
            <a:r>
              <a:rPr lang="en-US" sz="4900" dirty="0" smtClean="0"/>
              <a:t>, "</a:t>
            </a:r>
            <a:r>
              <a:rPr lang="en-US" sz="4900" dirty="0" err="1" smtClean="0"/>
              <a:t>php</a:t>
            </a:r>
            <a:r>
              <a:rPr lang="en-US" sz="4900" dirty="0" smtClean="0"/>
              <a:t> runtime error in file: %s line: %</a:t>
            </a:r>
            <a:r>
              <a:rPr lang="en-US" sz="4900" dirty="0" err="1" smtClean="0"/>
              <a:t>i</a:t>
            </a:r>
            <a:r>
              <a:rPr lang="en-US" sz="4900" dirty="0" smtClean="0"/>
              <a:t>\n", error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4900" dirty="0" smtClean="0"/>
              <a:t>                VENOM_DOLOGEVENT("</a:t>
            </a:r>
            <a:r>
              <a:rPr lang="en-US" sz="4900" dirty="0" err="1" smtClean="0"/>
              <a:t>PHPPARSEERROR",__venom__msg</a:t>
            </a:r>
            <a:r>
              <a:rPr lang="en-US" sz="4900" dirty="0" smtClean="0"/>
              <a:t>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4900" dirty="0" smtClean="0"/>
              <a:t>                break;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4900" dirty="0" smtClean="0"/>
              <a:t>    }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49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4900" dirty="0" smtClean="0"/>
              <a:t>    /* if we don't have a user defined error handler */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4900" dirty="0" smtClean="0"/>
              <a:t>    if (!EG(</a:t>
            </a:r>
            <a:r>
              <a:rPr lang="en-US" sz="4900" dirty="0" err="1" smtClean="0"/>
              <a:t>user_error_handler</a:t>
            </a:r>
            <a:r>
              <a:rPr lang="en-US" sz="4900" dirty="0" smtClean="0"/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4900" dirty="0" smtClean="0"/>
              <a:t>        || !(EG(</a:t>
            </a:r>
            <a:r>
              <a:rPr lang="en-US" sz="4900" dirty="0" err="1" smtClean="0"/>
              <a:t>user_error_handler_error_reporting</a:t>
            </a:r>
            <a:r>
              <a:rPr lang="en-US" sz="4900" dirty="0" smtClean="0"/>
              <a:t>) &amp; type))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4900" dirty="0" smtClean="0"/>
              <a:t>        </a:t>
            </a:r>
            <a:r>
              <a:rPr lang="en-US" sz="4900" dirty="0" err="1" smtClean="0"/>
              <a:t>zend_error_cb</a:t>
            </a:r>
            <a:r>
              <a:rPr lang="en-US" sz="4900" dirty="0" smtClean="0"/>
              <a:t>(type, </a:t>
            </a:r>
            <a:r>
              <a:rPr lang="en-US" sz="4900" dirty="0" err="1" smtClean="0"/>
              <a:t>error_filename</a:t>
            </a:r>
            <a:r>
              <a:rPr lang="en-US" sz="4900" dirty="0" smtClean="0"/>
              <a:t>, </a:t>
            </a:r>
            <a:r>
              <a:rPr lang="en-US" sz="4900" dirty="0" err="1" smtClean="0"/>
              <a:t>error_lineno</a:t>
            </a:r>
            <a:r>
              <a:rPr lang="en-US" sz="4900" dirty="0" smtClean="0"/>
              <a:t>, format, </a:t>
            </a:r>
            <a:r>
              <a:rPr lang="en-US" sz="4900" dirty="0" err="1" smtClean="0"/>
              <a:t>args</a:t>
            </a:r>
            <a:r>
              <a:rPr lang="en-US" sz="4900" dirty="0" smtClean="0"/>
              <a:t>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4900" dirty="0" smtClean="0"/>
              <a:t>..stuff..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4900" dirty="0" smtClean="0"/>
              <a:t>}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Eval</a:t>
            </a: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() bugs continued.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This hook will catch conditions where </a:t>
            </a:r>
            <a:r>
              <a:rPr lang="en-US" dirty="0" err="1" smtClean="0"/>
              <a:t>eval</a:t>
            </a:r>
            <a:r>
              <a:rPr lang="en-US" dirty="0" smtClean="0"/>
              <a:t>() code fails to parse.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This indicates we may have injected some bad characters into the input while fuzzing.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This may mean that </a:t>
            </a:r>
            <a:r>
              <a:rPr lang="en-US" dirty="0" err="1" smtClean="0"/>
              <a:t>php</a:t>
            </a:r>
            <a:r>
              <a:rPr lang="en-US" dirty="0" smtClean="0"/>
              <a:t> injection is possible.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Also </a:t>
            </a:r>
            <a:r>
              <a:rPr lang="en-US" dirty="0" err="1" smtClean="0"/>
              <a:t>preg_replace</a:t>
            </a:r>
            <a:r>
              <a:rPr lang="en-US" dirty="0" smtClean="0"/>
              <a:t>() with the /e modified works like </a:t>
            </a:r>
            <a:r>
              <a:rPr lang="en-US" dirty="0" err="1" smtClean="0"/>
              <a:t>eval</a:t>
            </a:r>
            <a:r>
              <a:rPr lang="en-US" dirty="0" smtClean="0"/>
              <a:t>().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Since we hook the </a:t>
            </a:r>
            <a:r>
              <a:rPr lang="en-US" dirty="0" err="1" smtClean="0"/>
              <a:t>zend</a:t>
            </a:r>
            <a:r>
              <a:rPr lang="en-US" dirty="0" smtClean="0"/>
              <a:t> engine itself, conditions like this will be caught.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File system bugs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Most of the core functions in php are implemented in the ext/ directory.</a:t>
            </a:r>
          </a:p>
          <a:p>
            <a:r>
              <a:rPr lang="en-US" smtClean="0"/>
              <a:t>ext/standard contains file access code.</a:t>
            </a:r>
          </a:p>
          <a:p>
            <a:r>
              <a:rPr lang="en-US" smtClean="0"/>
              <a:t>Examples of some of these functions are:</a:t>
            </a:r>
          </a:p>
          <a:p>
            <a:r>
              <a:rPr lang="en-US" smtClean="0"/>
              <a:t>file() and file_get_contents() and readfile().</a:t>
            </a:r>
          </a:p>
          <a:p>
            <a:r>
              <a:rPr lang="en-US" smtClean="0"/>
              <a:t>Can grep for actual php functions by searching for the #define: PHP_FUNCTION().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File system bugs continued…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In order to detect file system bugs, we created hooks which check for the following conditions: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    - One of these file functions failing to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      access a file. (May indicate input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      tampering.)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    - One of these file functions accessing a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       file which does not begin with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      /</a:t>
            </a:r>
            <a:r>
              <a:rPr lang="en-US" dirty="0" err="1" smtClean="0"/>
              <a:t>var</a:t>
            </a:r>
            <a:r>
              <a:rPr lang="en-US" dirty="0" smtClean="0"/>
              <a:t>/www (our </a:t>
            </a:r>
            <a:r>
              <a:rPr lang="en-US" dirty="0" err="1" smtClean="0"/>
              <a:t>webroot</a:t>
            </a:r>
            <a:r>
              <a:rPr lang="en-US" dirty="0" smtClean="0"/>
              <a:t>). (May indicate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      directory traversal, etc).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File system bugs continued…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8"/>
            <a:ext cx="8229600" cy="5059362"/>
          </a:xfrm>
        </p:spPr>
        <p:txBody>
          <a:bodyPr>
            <a:normAutofit fontScale="250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8000" dirty="0" smtClean="0"/>
              <a:t>First hook is in main/streams/</a:t>
            </a:r>
            <a:r>
              <a:rPr lang="en-US" sz="8000" dirty="0" err="1" smtClean="0"/>
              <a:t>streams.c</a:t>
            </a:r>
            <a:endParaRPr lang="en-US" sz="80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8000" dirty="0" smtClean="0"/>
              <a:t>Covers all the stream based functions. </a:t>
            </a:r>
            <a:r>
              <a:rPr lang="en-US" sz="8000" i="1" dirty="0" smtClean="0"/>
              <a:t>File() </a:t>
            </a:r>
            <a:r>
              <a:rPr lang="en-US" sz="8000" i="1" dirty="0" err="1" smtClean="0"/>
              <a:t>getfilecontents</a:t>
            </a:r>
            <a:r>
              <a:rPr lang="en-US" sz="8000" i="1" dirty="0" smtClean="0"/>
              <a:t>()</a:t>
            </a:r>
            <a:r>
              <a:rPr lang="en-US" sz="8000" dirty="0" smtClean="0"/>
              <a:t> etc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44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4400" dirty="0" smtClean="0"/>
              <a:t>PHPAPI </a:t>
            </a:r>
            <a:r>
              <a:rPr lang="en-US" sz="4400" dirty="0" err="1" smtClean="0"/>
              <a:t>php_stream</a:t>
            </a:r>
            <a:r>
              <a:rPr lang="en-US" sz="4400" dirty="0" smtClean="0"/>
              <a:t> *_</a:t>
            </a:r>
            <a:r>
              <a:rPr lang="en-US" sz="4400" dirty="0" err="1" smtClean="0"/>
              <a:t>php_stream_open_wrapper_ex</a:t>
            </a:r>
            <a:r>
              <a:rPr lang="en-US" sz="4400" dirty="0" smtClean="0"/>
              <a:t>(char *path, char *mode, </a:t>
            </a:r>
            <a:r>
              <a:rPr lang="en-US" sz="4400" dirty="0" err="1" smtClean="0"/>
              <a:t>int</a:t>
            </a:r>
            <a:r>
              <a:rPr lang="en-US" sz="4400" dirty="0" smtClean="0"/>
              <a:t> options,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4400" dirty="0" smtClean="0"/>
              <a:t>        char **</a:t>
            </a:r>
            <a:r>
              <a:rPr lang="en-US" sz="4400" dirty="0" err="1" smtClean="0"/>
              <a:t>opened_path</a:t>
            </a:r>
            <a:r>
              <a:rPr lang="en-US" sz="4400" dirty="0" smtClean="0"/>
              <a:t>, </a:t>
            </a:r>
            <a:r>
              <a:rPr lang="en-US" sz="4400" dirty="0" err="1" smtClean="0"/>
              <a:t>php_stream_context</a:t>
            </a:r>
            <a:r>
              <a:rPr lang="en-US" sz="4400" dirty="0" smtClean="0"/>
              <a:t> *context STREAMS_DC TSRMLS_DC)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4400" dirty="0" smtClean="0"/>
              <a:t>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4400" dirty="0" smtClean="0"/>
              <a:t>    </a:t>
            </a:r>
            <a:r>
              <a:rPr lang="en-US" sz="4400" dirty="0" err="1" smtClean="0"/>
              <a:t>php_stream</a:t>
            </a:r>
            <a:r>
              <a:rPr lang="en-US" sz="4400" dirty="0" smtClean="0"/>
              <a:t> *stream = NULL;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4400" dirty="0" smtClean="0"/>
              <a:t>    </a:t>
            </a:r>
            <a:r>
              <a:rPr lang="en-US" sz="4400" dirty="0" err="1" smtClean="0"/>
              <a:t>php_stream_wrapper</a:t>
            </a:r>
            <a:r>
              <a:rPr lang="en-US" sz="4400" dirty="0" smtClean="0"/>
              <a:t> *wrapper = NULL;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4400" dirty="0" smtClean="0"/>
              <a:t>    char *</a:t>
            </a:r>
            <a:r>
              <a:rPr lang="en-US" sz="4400" dirty="0" err="1" smtClean="0"/>
              <a:t>path_to_open</a:t>
            </a:r>
            <a:r>
              <a:rPr lang="en-US" sz="4400" dirty="0" smtClean="0"/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4400" dirty="0" smtClean="0"/>
              <a:t>    </a:t>
            </a:r>
            <a:r>
              <a:rPr lang="en-US" sz="4400" dirty="0" err="1" smtClean="0"/>
              <a:t>int</a:t>
            </a:r>
            <a:r>
              <a:rPr lang="en-US" sz="4400" dirty="0" smtClean="0"/>
              <a:t> persistent = options &amp; STREAM_OPEN_PERSISTENT;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4400" dirty="0" smtClean="0"/>
              <a:t>    char *</a:t>
            </a:r>
            <a:r>
              <a:rPr lang="en-US" sz="4400" dirty="0" err="1" smtClean="0"/>
              <a:t>copy_of_path</a:t>
            </a:r>
            <a:r>
              <a:rPr lang="en-US" sz="4400" dirty="0" smtClean="0"/>
              <a:t> = NULL;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44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4400" dirty="0" smtClean="0"/>
              <a:t>#</a:t>
            </a:r>
            <a:r>
              <a:rPr lang="en-US" sz="4400" dirty="0" err="1" smtClean="0"/>
              <a:t>ifndef</a:t>
            </a:r>
            <a:r>
              <a:rPr lang="en-US" sz="4400" dirty="0" smtClean="0"/>
              <a:t> VENOMHOOK___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4400" dirty="0" smtClean="0"/>
              <a:t>#define VENOM_DOLOGEVENT(type, data)  /* update db */ \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4400" dirty="0" smtClean="0"/>
              <a:t>        char *__</a:t>
            </a:r>
            <a:r>
              <a:rPr lang="en-US" sz="4400" dirty="0" err="1" smtClean="0"/>
              <a:t>venom__cmd</a:t>
            </a:r>
            <a:r>
              <a:rPr lang="en-US" sz="4400" dirty="0" smtClean="0"/>
              <a:t> = NULL; \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4400" dirty="0" smtClean="0"/>
              <a:t>        </a:t>
            </a:r>
            <a:r>
              <a:rPr lang="en-US" sz="4400" dirty="0" err="1" smtClean="0"/>
              <a:t>asprintf</a:t>
            </a:r>
            <a:r>
              <a:rPr lang="en-US" sz="4400" dirty="0" smtClean="0"/>
              <a:t>(&amp;__</a:t>
            </a:r>
            <a:r>
              <a:rPr lang="en-US" sz="4400" dirty="0" err="1" smtClean="0"/>
              <a:t>venom__cmd</a:t>
            </a:r>
            <a:r>
              <a:rPr lang="en-US" sz="4400" dirty="0" smtClean="0"/>
              <a:t>, "/</a:t>
            </a:r>
            <a:r>
              <a:rPr lang="en-US" sz="4400" dirty="0" err="1" smtClean="0"/>
              <a:t>var</a:t>
            </a:r>
            <a:r>
              <a:rPr lang="en-US" sz="4400" dirty="0" smtClean="0"/>
              <a:t>/venom/bin/venomdb.py %d \"%s\" \"%s\"\r\</a:t>
            </a:r>
            <a:r>
              <a:rPr lang="en-US" sz="4400" dirty="0" err="1" smtClean="0"/>
              <a:t>n",getpid</a:t>
            </a:r>
            <a:r>
              <a:rPr lang="en-US" sz="4400" dirty="0" smtClean="0"/>
              <a:t>(),</a:t>
            </a:r>
            <a:r>
              <a:rPr lang="en-US" sz="4400" dirty="0" err="1" smtClean="0"/>
              <a:t>type,data</a:t>
            </a:r>
            <a:r>
              <a:rPr lang="en-US" sz="4400" dirty="0" smtClean="0"/>
              <a:t>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4400" dirty="0" smtClean="0"/>
              <a:t>        if(__</a:t>
            </a:r>
            <a:r>
              <a:rPr lang="en-US" sz="4400" dirty="0" err="1" smtClean="0"/>
              <a:t>venom__cmd</a:t>
            </a:r>
            <a:r>
              <a:rPr lang="en-US" sz="4400" dirty="0" smtClean="0"/>
              <a:t> != (char *)-1) {   \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4400" dirty="0" smtClean="0"/>
              <a:t>                system(__</a:t>
            </a:r>
            <a:r>
              <a:rPr lang="en-US" sz="4400" dirty="0" err="1" smtClean="0"/>
              <a:t>venom__cmd</a:t>
            </a:r>
            <a:r>
              <a:rPr lang="en-US" sz="4400" dirty="0" smtClean="0"/>
              <a:t>);  \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4400" dirty="0" smtClean="0"/>
              <a:t>                free(__</a:t>
            </a:r>
            <a:r>
              <a:rPr lang="en-US" sz="4400" dirty="0" err="1" smtClean="0"/>
              <a:t>venom__cmd</a:t>
            </a:r>
            <a:r>
              <a:rPr lang="en-US" sz="4400" dirty="0" smtClean="0"/>
              <a:t>);    \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4400" dirty="0" smtClean="0"/>
              <a:t>        }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4400" dirty="0" smtClean="0"/>
              <a:t>#define VENOMHOOK__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4400" dirty="0" smtClean="0"/>
              <a:t>#</a:t>
            </a:r>
            <a:r>
              <a:rPr lang="en-US" sz="4400" dirty="0" err="1" smtClean="0"/>
              <a:t>endif</a:t>
            </a:r>
            <a:endParaRPr lang="en-US" sz="44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44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4400" dirty="0" smtClean="0"/>
              <a:t>char *__</a:t>
            </a:r>
            <a:r>
              <a:rPr lang="en-US" sz="4400" dirty="0" err="1" smtClean="0"/>
              <a:t>venom__realpath</a:t>
            </a:r>
            <a:r>
              <a:rPr lang="en-US" sz="4400" dirty="0" smtClean="0"/>
              <a:t> = </a:t>
            </a:r>
            <a:r>
              <a:rPr lang="en-US" sz="4400" dirty="0" err="1" smtClean="0"/>
              <a:t>realpath</a:t>
            </a:r>
            <a:r>
              <a:rPr lang="en-US" sz="4400" dirty="0" smtClean="0"/>
              <a:t>(</a:t>
            </a:r>
            <a:r>
              <a:rPr lang="en-US" sz="4400" dirty="0" err="1" smtClean="0"/>
              <a:t>path,NULL</a:t>
            </a:r>
            <a:r>
              <a:rPr lang="en-US" sz="4400" dirty="0" smtClean="0"/>
              <a:t>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44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4400" dirty="0" smtClean="0"/>
              <a:t>    if(__</a:t>
            </a:r>
            <a:r>
              <a:rPr lang="en-US" sz="4400" dirty="0" err="1" smtClean="0"/>
              <a:t>venom__realpath</a:t>
            </a:r>
            <a:r>
              <a:rPr lang="en-US" sz="4400" dirty="0" smtClean="0"/>
              <a:t> != NULL)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4400" dirty="0" smtClean="0"/>
              <a:t>        #define VENOMWEBROOT "/</a:t>
            </a:r>
            <a:r>
              <a:rPr lang="en-US" sz="4400" dirty="0" err="1" smtClean="0"/>
              <a:t>var</a:t>
            </a:r>
            <a:r>
              <a:rPr lang="en-US" sz="4400" dirty="0" smtClean="0"/>
              <a:t>/www/"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4400" dirty="0" smtClean="0"/>
              <a:t>        if(</a:t>
            </a:r>
            <a:r>
              <a:rPr lang="en-US" sz="4400" dirty="0" err="1" smtClean="0"/>
              <a:t>strncmp</a:t>
            </a:r>
            <a:r>
              <a:rPr lang="en-US" sz="4400" dirty="0" smtClean="0"/>
              <a:t>(__</a:t>
            </a:r>
            <a:r>
              <a:rPr lang="en-US" sz="4400" dirty="0" err="1" smtClean="0"/>
              <a:t>venom__realpath,VENOMWEBROOT,strlen</a:t>
            </a:r>
            <a:r>
              <a:rPr lang="en-US" sz="4400" dirty="0" smtClean="0"/>
              <a:t>(VENOMWEBROOT)) &amp;&amp;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4400" dirty="0" smtClean="0"/>
              <a:t>           </a:t>
            </a:r>
            <a:r>
              <a:rPr lang="en-US" sz="4400" dirty="0" err="1" smtClean="0"/>
              <a:t>strncmp</a:t>
            </a:r>
            <a:r>
              <a:rPr lang="en-US" sz="4400" dirty="0" smtClean="0"/>
              <a:t>(__</a:t>
            </a:r>
            <a:r>
              <a:rPr lang="en-US" sz="4400" dirty="0" err="1" smtClean="0"/>
              <a:t>venom__realpath</a:t>
            </a:r>
            <a:r>
              <a:rPr lang="en-US" sz="4400" dirty="0" smtClean="0"/>
              <a:t>,"./",2)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4400" dirty="0" smtClean="0"/>
              <a:t>          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4400" dirty="0" smtClean="0"/>
              <a:t>       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4400" dirty="0" smtClean="0"/>
              <a:t>            VENOM_DOLOGEVENT("</a:t>
            </a:r>
            <a:r>
              <a:rPr lang="en-US" sz="4400" dirty="0" err="1" smtClean="0"/>
              <a:t>PHPFILEOUTSIDEWEBROOT",__venom__realpath</a:t>
            </a:r>
            <a:r>
              <a:rPr lang="en-US" sz="4400" dirty="0" smtClean="0"/>
              <a:t>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4400" dirty="0" smtClean="0"/>
              <a:t>            free(__</a:t>
            </a:r>
            <a:r>
              <a:rPr lang="en-US" sz="4400" dirty="0" err="1" smtClean="0"/>
              <a:t>venom__realpath</a:t>
            </a:r>
            <a:r>
              <a:rPr lang="en-US" sz="4400" dirty="0" smtClean="0"/>
              <a:t>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4400" dirty="0" smtClean="0"/>
              <a:t>        }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4400" dirty="0" smtClean="0"/>
              <a:t>    }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File system bugs continued…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3800" dirty="0" smtClean="0"/>
              <a:t>Also added hooks to each of the file related functions individually.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3800" dirty="0" smtClean="0"/>
              <a:t>These check for that the file exists.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i="1" dirty="0" smtClean="0"/>
              <a:t>PHP_FUNCTION(</a:t>
            </a:r>
            <a:r>
              <a:rPr lang="en-US" i="1" dirty="0" err="1" smtClean="0"/>
              <a:t>file_get_contents</a:t>
            </a:r>
            <a:r>
              <a:rPr lang="en-US" i="1" dirty="0" smtClean="0"/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i="1" dirty="0" smtClean="0"/>
              <a:t>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i="1" dirty="0" smtClean="0"/>
              <a:t>    stream = </a:t>
            </a:r>
            <a:r>
              <a:rPr lang="en-US" i="1" dirty="0" err="1" smtClean="0"/>
              <a:t>php_stream_open_wrapper_ex</a:t>
            </a:r>
            <a:r>
              <a:rPr lang="en-US" i="1" dirty="0" smtClean="0"/>
              <a:t>(filename, "</a:t>
            </a:r>
            <a:r>
              <a:rPr lang="en-US" i="1" dirty="0" err="1" smtClean="0"/>
              <a:t>rb</a:t>
            </a:r>
            <a:r>
              <a:rPr lang="en-US" i="1" dirty="0" smtClean="0"/>
              <a:t>",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i="1" dirty="0" smtClean="0"/>
              <a:t>                (</a:t>
            </a:r>
            <a:r>
              <a:rPr lang="en-US" i="1" dirty="0" err="1" smtClean="0"/>
              <a:t>use_include_path</a:t>
            </a:r>
            <a:r>
              <a:rPr lang="en-US" i="1" dirty="0" smtClean="0"/>
              <a:t> ? USE_PATH : 0) | ENFORCE_SAFE_MODE | REPORT_ERRORS,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i="1" dirty="0" smtClean="0"/>
              <a:t>                NULL, context);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i="1" dirty="0" smtClean="0"/>
              <a:t>    if (!stream)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i="1" dirty="0" smtClean="0"/>
              <a:t>#</a:t>
            </a:r>
            <a:r>
              <a:rPr lang="en-US" i="1" dirty="0" err="1" smtClean="0"/>
              <a:t>ifndef</a:t>
            </a:r>
            <a:r>
              <a:rPr lang="en-US" i="1" dirty="0" smtClean="0"/>
              <a:t> VENOMHOOK___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i="1" dirty="0" smtClean="0"/>
              <a:t>#define VENOM_DOLOGEVENT(type, data)  /* update db */ \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i="1" dirty="0" smtClean="0"/>
              <a:t>        char *__</a:t>
            </a:r>
            <a:r>
              <a:rPr lang="en-US" i="1" dirty="0" err="1" smtClean="0"/>
              <a:t>venom__cmd</a:t>
            </a:r>
            <a:r>
              <a:rPr lang="en-US" i="1" dirty="0" smtClean="0"/>
              <a:t> = NULL; \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i="1" dirty="0" smtClean="0"/>
              <a:t>        </a:t>
            </a:r>
            <a:r>
              <a:rPr lang="en-US" i="1" dirty="0" err="1" smtClean="0"/>
              <a:t>asprintf</a:t>
            </a:r>
            <a:r>
              <a:rPr lang="en-US" i="1" dirty="0" smtClean="0"/>
              <a:t>(&amp;__</a:t>
            </a:r>
            <a:r>
              <a:rPr lang="en-US" i="1" dirty="0" err="1" smtClean="0"/>
              <a:t>venom__cmd</a:t>
            </a:r>
            <a:r>
              <a:rPr lang="en-US" i="1" dirty="0" smtClean="0"/>
              <a:t>, "/</a:t>
            </a:r>
            <a:r>
              <a:rPr lang="en-US" i="1" dirty="0" err="1" smtClean="0"/>
              <a:t>var</a:t>
            </a:r>
            <a:r>
              <a:rPr lang="en-US" i="1" dirty="0" smtClean="0"/>
              <a:t>/venom/bin/venomdb.py %d \"%s\" \"%s\"\r\</a:t>
            </a:r>
            <a:r>
              <a:rPr lang="en-US" i="1" dirty="0" err="1" smtClean="0"/>
              <a:t>n",getpid</a:t>
            </a:r>
            <a:r>
              <a:rPr lang="en-US" i="1" dirty="0" smtClean="0"/>
              <a:t>(),</a:t>
            </a:r>
            <a:r>
              <a:rPr lang="en-US" i="1" dirty="0" err="1" smtClean="0"/>
              <a:t>type,data</a:t>
            </a:r>
            <a:r>
              <a:rPr lang="en-US" i="1" dirty="0" smtClean="0"/>
              <a:t>); \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i="1" dirty="0" smtClean="0"/>
              <a:t>        if(__</a:t>
            </a:r>
            <a:r>
              <a:rPr lang="en-US" i="1" dirty="0" err="1" smtClean="0"/>
              <a:t>venom__cmd</a:t>
            </a:r>
            <a:r>
              <a:rPr lang="en-US" i="1" dirty="0" smtClean="0"/>
              <a:t> != (char *)-1) {   \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i="1" dirty="0" smtClean="0"/>
              <a:t>                system(__</a:t>
            </a:r>
            <a:r>
              <a:rPr lang="en-US" i="1" dirty="0" err="1" smtClean="0"/>
              <a:t>venom__cmd</a:t>
            </a:r>
            <a:r>
              <a:rPr lang="en-US" i="1" dirty="0" smtClean="0"/>
              <a:t>);  \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i="1" dirty="0" smtClean="0"/>
              <a:t>                free(__</a:t>
            </a:r>
            <a:r>
              <a:rPr lang="en-US" i="1" dirty="0" err="1" smtClean="0"/>
              <a:t>venom__cmd</a:t>
            </a:r>
            <a:r>
              <a:rPr lang="en-US" i="1" dirty="0" smtClean="0"/>
              <a:t>);    \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i="1" dirty="0" smtClean="0"/>
              <a:t>        }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i="1" dirty="0" smtClean="0"/>
              <a:t>#define VENOMHOOK__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i="1" dirty="0" smtClean="0"/>
              <a:t>#</a:t>
            </a:r>
            <a:r>
              <a:rPr lang="en-US" i="1" dirty="0" err="1" smtClean="0"/>
              <a:t>endif</a:t>
            </a:r>
            <a:endParaRPr lang="en-US" i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i="1" dirty="0" smtClean="0"/>
              <a:t>        VENOM_DOLOGEVENT("</a:t>
            </a:r>
            <a:r>
              <a:rPr lang="en-US" i="1" dirty="0" err="1" smtClean="0"/>
              <a:t>PHPFILEMISSING",filename</a:t>
            </a:r>
            <a:r>
              <a:rPr lang="en-US" i="1" dirty="0" smtClean="0"/>
              <a:t>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File system bugs continued…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Again due to time constraints, I have yet to hook chmod(),chown(),copy() and other file operations.</a:t>
            </a:r>
          </a:p>
          <a:p>
            <a:r>
              <a:rPr lang="en-US" smtClean="0"/>
              <a:t>Hopefully in the future I will address this...</a:t>
            </a:r>
          </a:p>
        </p:txBody>
      </p:sp>
      <p:pic>
        <p:nvPicPr>
          <p:cNvPr id="38916" name="Picture 3" descr="tired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3886200"/>
            <a:ext cx="3811588" cy="253841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Command Injection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Most of the command exec functions utilize bash.</a:t>
            </a:r>
          </a:p>
          <a:p>
            <a:r>
              <a:rPr lang="en-US" smtClean="0"/>
              <a:t>A few cases don’t and need covered individually.</a:t>
            </a:r>
          </a:p>
          <a:p>
            <a:r>
              <a:rPr lang="en-US" smtClean="0"/>
              <a:t>Hooking bash provides coverage for other languages.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Command Injection: </a:t>
            </a:r>
            <a:b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Hooking bash.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7000" dirty="0" smtClean="0"/>
              <a:t>Hooking bash was quite trivial.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7000" dirty="0" smtClean="0"/>
              <a:t>Required 2 hooks.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7000" i="1" dirty="0" err="1" smtClean="0"/>
              <a:t>execute_cmd.c</a:t>
            </a:r>
            <a:endParaRPr lang="en-US" sz="7000" i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7000" i="1" dirty="0" err="1" smtClean="0"/>
              <a:t>error.c</a:t>
            </a:r>
            <a:endParaRPr lang="en-US" sz="7000" i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7000" dirty="0" smtClean="0"/>
              <a:t>Changed the shell for everyone in /etc/</a:t>
            </a:r>
            <a:r>
              <a:rPr lang="en-US" sz="7000" dirty="0" err="1" smtClean="0"/>
              <a:t>passwd</a:t>
            </a:r>
            <a:r>
              <a:rPr lang="en-US" sz="7000" dirty="0" smtClean="0"/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70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7000" dirty="0" smtClean="0"/>
              <a:t>root:x:0:0:root:/root:/bin/</a:t>
            </a:r>
            <a:r>
              <a:rPr lang="en-US" sz="7000" dirty="0" err="1" smtClean="0"/>
              <a:t>oldbash</a:t>
            </a:r>
            <a:endParaRPr lang="en-US" sz="70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7000" dirty="0" smtClean="0"/>
              <a:t>venom:x:1000:1000:venom,,,:/home/venom:/bin/</a:t>
            </a:r>
            <a:r>
              <a:rPr lang="en-US" sz="7000" dirty="0" err="1" smtClean="0"/>
              <a:t>oldbash</a:t>
            </a:r>
            <a:endParaRPr lang="en-US" sz="70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i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i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i="1" dirty="0" smtClean="0"/>
              <a:t>                                                                                                                                                                                   </a:t>
            </a:r>
            <a:r>
              <a:rPr lang="en-US" sz="25600" i="1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#</a:t>
            </a:r>
            <a:r>
              <a:rPr lang="en-US" sz="25600" i="1" dirty="0" smtClean="0"/>
              <a:t> </a:t>
            </a:r>
            <a:endParaRPr lang="en-US" sz="25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History of Web Fuzzing.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Several Web fuzzers in the past.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Rfuzz: </a:t>
            </a:r>
            <a:r>
              <a:rPr lang="en-US" dirty="0" smtClean="0">
                <a:hlinkClick r:id="rId2"/>
              </a:rPr>
              <a:t>http://rfuzz.rubyforge.org/ </a:t>
            </a: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PowerFuzzer: </a:t>
            </a:r>
            <a:r>
              <a:rPr lang="en-US" dirty="0" smtClean="0">
                <a:hlinkClick r:id="rId3"/>
              </a:rPr>
              <a:t>http://powerfuzzer.sourceforge.net/</a:t>
            </a: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err="1" smtClean="0"/>
              <a:t>WSFuzzer</a:t>
            </a:r>
            <a:r>
              <a:rPr lang="en-US" dirty="0" smtClean="0"/>
              <a:t>:  </a:t>
            </a:r>
            <a:r>
              <a:rPr lang="en-US" dirty="0" smtClean="0">
                <a:hlinkClick r:id="rId4"/>
              </a:rPr>
              <a:t>http://sourceforge.net/projects/wsfuzzer</a:t>
            </a: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HP Web Inspect:         </a:t>
            </a:r>
            <a:r>
              <a:rPr lang="en-US" dirty="0" smtClean="0">
                <a:hlinkClick r:id="rId5"/>
              </a:rPr>
              <a:t>http://www.spidynamics.com/products/webinspect/index.html</a:t>
            </a: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Spike Proxy:                                  </a:t>
            </a:r>
            <a:r>
              <a:rPr lang="en-US" dirty="0" smtClean="0">
                <a:hlinkClick r:id="rId6"/>
              </a:rPr>
              <a:t>http://www.immunitysec.com/resources-freesoftware.shtml</a:t>
            </a: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Web Scarab:                   </a:t>
            </a:r>
            <a:r>
              <a:rPr lang="en-US" dirty="0" smtClean="0">
                <a:hlinkClick r:id="rId7"/>
              </a:rPr>
              <a:t>http://www.owasp.org/index.php/OWASP_WebScarab_NG_Project</a:t>
            </a: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Burp proxy: </a:t>
            </a:r>
            <a:r>
              <a:rPr lang="en-US" dirty="0" smtClean="0">
                <a:hlinkClick r:id="rId8"/>
              </a:rPr>
              <a:t>http://www.portswigger.net/intruder/</a:t>
            </a: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Asp auditor:                                            </a:t>
            </a:r>
            <a:r>
              <a:rPr lang="en-US" dirty="0" smtClean="0">
                <a:hlinkClick r:id="rId9"/>
              </a:rPr>
              <a:t>http://michaeldaw.org/projects/asp-auditor-v2/</a:t>
            </a: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Many more…..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Command Injection: </a:t>
            </a:r>
            <a:b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Hooking bash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8"/>
            <a:ext cx="8229600" cy="4754562"/>
          </a:xfrm>
        </p:spPr>
        <p:txBody>
          <a:bodyPr>
            <a:normAutofit fontScale="32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7000" dirty="0" err="1" smtClean="0"/>
              <a:t>execute_cmd.c</a:t>
            </a:r>
            <a:endParaRPr lang="en-US" sz="70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4500" dirty="0" smtClean="0"/>
              <a:t>if (command == 0)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4500" dirty="0" smtClean="0"/>
              <a:t>   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4500" dirty="0" smtClean="0"/>
              <a:t>#</a:t>
            </a:r>
            <a:r>
              <a:rPr lang="en-US" sz="4500" dirty="0" err="1" smtClean="0"/>
              <a:t>ifndef</a:t>
            </a:r>
            <a:r>
              <a:rPr lang="en-US" sz="4500" dirty="0" smtClean="0"/>
              <a:t> VENOMHOOK___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4500" dirty="0" smtClean="0"/>
              <a:t>#define VENOM_DOLOGEVENT(type, data)  /* update db */ \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4500" dirty="0" smtClean="0"/>
              <a:t>    char *__</a:t>
            </a:r>
            <a:r>
              <a:rPr lang="en-US" sz="4500" dirty="0" err="1" smtClean="0"/>
              <a:t>venom__cmd</a:t>
            </a:r>
            <a:r>
              <a:rPr lang="en-US" sz="4500" dirty="0" smtClean="0"/>
              <a:t> = NULL; \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4500" dirty="0" smtClean="0"/>
              <a:t>    </a:t>
            </a:r>
            <a:r>
              <a:rPr lang="en-US" sz="4500" dirty="0" err="1" smtClean="0"/>
              <a:t>asprintf</a:t>
            </a:r>
            <a:r>
              <a:rPr lang="en-US" sz="4500" dirty="0" smtClean="0"/>
              <a:t>(&amp;__</a:t>
            </a:r>
            <a:r>
              <a:rPr lang="en-US" sz="4500" dirty="0" err="1" smtClean="0"/>
              <a:t>venom__cmd</a:t>
            </a:r>
            <a:r>
              <a:rPr lang="en-US" sz="4500" dirty="0" smtClean="0"/>
              <a:t>, "/</a:t>
            </a:r>
            <a:r>
              <a:rPr lang="en-US" sz="4500" dirty="0" err="1" smtClean="0"/>
              <a:t>var</a:t>
            </a:r>
            <a:r>
              <a:rPr lang="en-US" sz="4500" dirty="0" smtClean="0"/>
              <a:t>/venom/bin/venomdb.py %d \"%s\" \"%s\"\r\</a:t>
            </a:r>
            <a:r>
              <a:rPr lang="en-US" sz="4500" dirty="0" err="1" smtClean="0"/>
              <a:t>n",getpid</a:t>
            </a:r>
            <a:r>
              <a:rPr lang="en-US" sz="4500" dirty="0" smtClean="0"/>
              <a:t>(),</a:t>
            </a:r>
            <a:r>
              <a:rPr lang="en-US" sz="4500" dirty="0" err="1" smtClean="0"/>
              <a:t>type,data</a:t>
            </a:r>
            <a:r>
              <a:rPr lang="en-US" sz="4500" dirty="0" smtClean="0"/>
              <a:t>); \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4500" dirty="0" smtClean="0"/>
              <a:t>    if(__</a:t>
            </a:r>
            <a:r>
              <a:rPr lang="en-US" sz="4500" dirty="0" err="1" smtClean="0"/>
              <a:t>venom__cmd</a:t>
            </a:r>
            <a:r>
              <a:rPr lang="en-US" sz="4500" dirty="0" smtClean="0"/>
              <a:t> != -1) {   \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4500" dirty="0" smtClean="0"/>
              <a:t>        system(__</a:t>
            </a:r>
            <a:r>
              <a:rPr lang="en-US" sz="4500" dirty="0" err="1" smtClean="0"/>
              <a:t>venom__cmd</a:t>
            </a:r>
            <a:r>
              <a:rPr lang="en-US" sz="4500" dirty="0" smtClean="0"/>
              <a:t>);  \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4500" dirty="0" smtClean="0"/>
              <a:t>        free(__</a:t>
            </a:r>
            <a:r>
              <a:rPr lang="en-US" sz="4500" dirty="0" err="1" smtClean="0"/>
              <a:t>venom__cmd</a:t>
            </a:r>
            <a:r>
              <a:rPr lang="en-US" sz="4500" dirty="0" smtClean="0"/>
              <a:t>);    \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4500" dirty="0" smtClean="0"/>
              <a:t>    }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4500" dirty="0" smtClean="0"/>
              <a:t>#define VENOMHOOK__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4500" dirty="0" smtClean="0"/>
              <a:t>#</a:t>
            </a:r>
            <a:r>
              <a:rPr lang="en-US" sz="4500" dirty="0" err="1" smtClean="0"/>
              <a:t>endif</a:t>
            </a:r>
            <a:endParaRPr lang="en-US" sz="45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45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4500" dirty="0" smtClean="0"/>
              <a:t>      char *__</a:t>
            </a:r>
            <a:r>
              <a:rPr lang="en-US" sz="4500" dirty="0" err="1" smtClean="0"/>
              <a:t>venom_msg</a:t>
            </a:r>
            <a:r>
              <a:rPr lang="en-US" sz="4500" dirty="0" smtClean="0"/>
              <a:t> = NULL;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4500" dirty="0" smtClean="0"/>
              <a:t>      </a:t>
            </a:r>
            <a:r>
              <a:rPr lang="en-US" sz="4500" dirty="0" err="1" smtClean="0"/>
              <a:t>asprintf</a:t>
            </a:r>
            <a:r>
              <a:rPr lang="en-US" sz="4500" dirty="0" smtClean="0"/>
              <a:t>(&amp;__</a:t>
            </a:r>
            <a:r>
              <a:rPr lang="en-US" sz="4500" dirty="0" err="1" smtClean="0"/>
              <a:t>venom_msg</a:t>
            </a:r>
            <a:r>
              <a:rPr lang="en-US" sz="4500" dirty="0" smtClean="0"/>
              <a:t>,"%s: command not </a:t>
            </a:r>
            <a:r>
              <a:rPr lang="en-US" sz="4500" dirty="0" err="1" smtClean="0"/>
              <a:t>found",pathname</a:t>
            </a:r>
            <a:r>
              <a:rPr lang="en-US" sz="4500" dirty="0" smtClean="0"/>
              <a:t>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4500" dirty="0" smtClean="0"/>
              <a:t>      VENOM_DOLOGEVENT("</a:t>
            </a:r>
            <a:r>
              <a:rPr lang="en-US" sz="4500" dirty="0" err="1" smtClean="0"/>
              <a:t>BASHCMDEXEC",__venom_msg</a:t>
            </a:r>
            <a:r>
              <a:rPr lang="en-US" sz="4500" dirty="0" smtClean="0"/>
              <a:t>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4500" dirty="0" smtClean="0"/>
              <a:t>      free(__</a:t>
            </a:r>
            <a:r>
              <a:rPr lang="en-US" sz="4500" dirty="0" err="1" smtClean="0"/>
              <a:t>venom_msg</a:t>
            </a:r>
            <a:r>
              <a:rPr lang="en-US" sz="4500" dirty="0" smtClean="0"/>
              <a:t>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45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4500" dirty="0" smtClean="0"/>
              <a:t>      </a:t>
            </a:r>
            <a:r>
              <a:rPr lang="en-US" sz="4500" dirty="0" err="1" smtClean="0"/>
              <a:t>internal_error</a:t>
            </a:r>
            <a:r>
              <a:rPr lang="en-US" sz="4500" dirty="0" smtClean="0"/>
              <a:t> (_("%s: command not found"), pathname);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4500" dirty="0" smtClean="0"/>
              <a:t>      exit (EX_NOTFOUND);   /* Posix.2 says the exit status is 127 */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sz="4500" dirty="0" smtClean="0"/>
              <a:t>    }</a:t>
            </a:r>
            <a:endParaRPr lang="en-US" sz="4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Command Injection: </a:t>
            </a:r>
            <a:b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Hooking bash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5500" dirty="0" smtClean="0"/>
              <a:t>In </a:t>
            </a:r>
            <a:r>
              <a:rPr lang="en-US" sz="5500" i="1" dirty="0" err="1" smtClean="0"/>
              <a:t>error.c</a:t>
            </a:r>
            <a:r>
              <a:rPr lang="en-US" sz="5500" dirty="0" smtClean="0"/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void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#if defined (PREFER_STDARG)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err="1" smtClean="0"/>
              <a:t>parser_error</a:t>
            </a:r>
            <a:r>
              <a:rPr lang="en-US" dirty="0" smtClean="0"/>
              <a:t> 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lineno</a:t>
            </a:r>
            <a:r>
              <a:rPr lang="en-US" dirty="0" smtClean="0"/>
              <a:t>, const char *format, ...)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#else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err="1" smtClean="0"/>
              <a:t>parser_error</a:t>
            </a:r>
            <a:r>
              <a:rPr lang="en-US" dirty="0" smtClean="0"/>
              <a:t> (</a:t>
            </a:r>
            <a:r>
              <a:rPr lang="en-US" dirty="0" err="1" smtClean="0"/>
              <a:t>lineno</a:t>
            </a:r>
            <a:r>
              <a:rPr lang="en-US" dirty="0" smtClean="0"/>
              <a:t>, format, </a:t>
            </a:r>
            <a:r>
              <a:rPr lang="en-US" dirty="0" err="1" smtClean="0"/>
              <a:t>va_alist</a:t>
            </a:r>
            <a:r>
              <a:rPr lang="en-US" dirty="0" smtClean="0"/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    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lineno</a:t>
            </a:r>
            <a:r>
              <a:rPr lang="en-US" dirty="0" smtClean="0"/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     const char *format;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     </a:t>
            </a:r>
            <a:r>
              <a:rPr lang="en-US" dirty="0" err="1" smtClean="0"/>
              <a:t>va_dcl</a:t>
            </a: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#</a:t>
            </a:r>
            <a:r>
              <a:rPr lang="en-US" dirty="0" err="1" smtClean="0"/>
              <a:t>endif</a:t>
            </a: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#</a:t>
            </a:r>
            <a:r>
              <a:rPr lang="en-US" dirty="0" err="1" smtClean="0"/>
              <a:t>ifndef</a:t>
            </a:r>
            <a:r>
              <a:rPr lang="en-US" dirty="0" smtClean="0"/>
              <a:t> VENOMHOOK___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#define VENOM_DOLOGEVENT(type, data)  /* update db */ \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    char *__</a:t>
            </a:r>
            <a:r>
              <a:rPr lang="en-US" dirty="0" err="1" smtClean="0"/>
              <a:t>venom__cmd</a:t>
            </a:r>
            <a:r>
              <a:rPr lang="en-US" dirty="0" smtClean="0"/>
              <a:t> = NULL; \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    </a:t>
            </a:r>
            <a:r>
              <a:rPr lang="en-US" dirty="0" err="1" smtClean="0"/>
              <a:t>asprintf</a:t>
            </a:r>
            <a:r>
              <a:rPr lang="en-US" dirty="0" smtClean="0"/>
              <a:t>(&amp;__</a:t>
            </a:r>
            <a:r>
              <a:rPr lang="en-US" dirty="0" err="1" smtClean="0"/>
              <a:t>venom__cmd</a:t>
            </a:r>
            <a:r>
              <a:rPr lang="en-US" dirty="0" smtClean="0"/>
              <a:t>, "/</a:t>
            </a:r>
            <a:r>
              <a:rPr lang="en-US" dirty="0" err="1" smtClean="0"/>
              <a:t>var</a:t>
            </a:r>
            <a:r>
              <a:rPr lang="en-US" dirty="0" smtClean="0"/>
              <a:t>/venom/bin/venomdb.py %d \"%s\" \"%s\"\r\</a:t>
            </a:r>
            <a:r>
              <a:rPr lang="en-US" dirty="0" err="1" smtClean="0"/>
              <a:t>n",getpid</a:t>
            </a:r>
            <a:r>
              <a:rPr lang="en-US" dirty="0" smtClean="0"/>
              <a:t>(),</a:t>
            </a:r>
            <a:r>
              <a:rPr lang="en-US" dirty="0" err="1" smtClean="0"/>
              <a:t>type,data</a:t>
            </a:r>
            <a:r>
              <a:rPr lang="en-US" dirty="0" smtClean="0"/>
              <a:t>); \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    if(__</a:t>
            </a:r>
            <a:r>
              <a:rPr lang="en-US" dirty="0" err="1" smtClean="0"/>
              <a:t>venom__cmd</a:t>
            </a:r>
            <a:r>
              <a:rPr lang="en-US" dirty="0" smtClean="0"/>
              <a:t> != -1) {   \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        system(__</a:t>
            </a:r>
            <a:r>
              <a:rPr lang="en-US" dirty="0" err="1" smtClean="0"/>
              <a:t>venom__cmd</a:t>
            </a:r>
            <a:r>
              <a:rPr lang="en-US" dirty="0" smtClean="0"/>
              <a:t>);  \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        free(__</a:t>
            </a:r>
            <a:r>
              <a:rPr lang="en-US" dirty="0" err="1" smtClean="0"/>
              <a:t>venom__cmd</a:t>
            </a:r>
            <a:r>
              <a:rPr lang="en-US" dirty="0" smtClean="0"/>
              <a:t>);    \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    }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#define VENOMHOOK__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#</a:t>
            </a:r>
            <a:r>
              <a:rPr lang="en-US" dirty="0" err="1" smtClean="0"/>
              <a:t>endif</a:t>
            </a: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  </a:t>
            </a:r>
            <a:r>
              <a:rPr lang="en-US" dirty="0" err="1" smtClean="0"/>
              <a:t>va_list</a:t>
            </a:r>
            <a:r>
              <a:rPr lang="en-US" dirty="0" smtClean="0"/>
              <a:t> </a:t>
            </a:r>
            <a:r>
              <a:rPr lang="en-US" dirty="0" err="1" smtClean="0"/>
              <a:t>args</a:t>
            </a:r>
            <a:r>
              <a:rPr lang="en-US" dirty="0" smtClean="0"/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  char *</a:t>
            </a:r>
            <a:r>
              <a:rPr lang="en-US" dirty="0" err="1" smtClean="0"/>
              <a:t>ename</a:t>
            </a:r>
            <a:r>
              <a:rPr lang="en-US" dirty="0" smtClean="0"/>
              <a:t>, *</a:t>
            </a:r>
            <a:r>
              <a:rPr lang="en-US" dirty="0" err="1" smtClean="0"/>
              <a:t>iname</a:t>
            </a:r>
            <a:r>
              <a:rPr lang="en-US" dirty="0" smtClean="0"/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  </a:t>
            </a:r>
            <a:r>
              <a:rPr lang="en-US" dirty="0" err="1" smtClean="0"/>
              <a:t>ename</a:t>
            </a:r>
            <a:r>
              <a:rPr lang="en-US" dirty="0" smtClean="0"/>
              <a:t> = </a:t>
            </a:r>
            <a:r>
              <a:rPr lang="en-US" dirty="0" err="1" smtClean="0"/>
              <a:t>get_name_for_error</a:t>
            </a:r>
            <a:r>
              <a:rPr lang="en-US" dirty="0" smtClean="0"/>
              <a:t> ();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  </a:t>
            </a:r>
            <a:r>
              <a:rPr lang="en-US" dirty="0" err="1" smtClean="0"/>
              <a:t>iname</a:t>
            </a:r>
            <a:r>
              <a:rPr lang="en-US" dirty="0" smtClean="0"/>
              <a:t> = </a:t>
            </a:r>
            <a:r>
              <a:rPr lang="en-US" dirty="0" err="1" smtClean="0"/>
              <a:t>yy_input_name</a:t>
            </a:r>
            <a:r>
              <a:rPr lang="en-US" dirty="0" smtClean="0"/>
              <a:t> ();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  char *__</a:t>
            </a:r>
            <a:r>
              <a:rPr lang="en-US" dirty="0" err="1" smtClean="0"/>
              <a:t>venom_msg</a:t>
            </a:r>
            <a:r>
              <a:rPr lang="en-US" dirty="0" smtClean="0"/>
              <a:t> = NULL;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  </a:t>
            </a:r>
            <a:r>
              <a:rPr lang="en-US" dirty="0" err="1" smtClean="0"/>
              <a:t>asprintf</a:t>
            </a:r>
            <a:r>
              <a:rPr lang="en-US" dirty="0" smtClean="0"/>
              <a:t> (&amp;__</a:t>
            </a:r>
            <a:r>
              <a:rPr lang="en-US" dirty="0" err="1" smtClean="0"/>
              <a:t>venom_msg</a:t>
            </a:r>
            <a:r>
              <a:rPr lang="en-US" dirty="0" smtClean="0"/>
              <a:t>, "%s: %s:%</a:t>
            </a:r>
            <a:r>
              <a:rPr lang="en-US" dirty="0" err="1" smtClean="0"/>
              <a:t>s%d</a:t>
            </a:r>
            <a:r>
              <a:rPr lang="en-US" dirty="0" smtClean="0"/>
              <a:t>: ", </a:t>
            </a:r>
            <a:r>
              <a:rPr lang="en-US" dirty="0" err="1" smtClean="0"/>
              <a:t>ename</a:t>
            </a:r>
            <a:r>
              <a:rPr lang="en-US" dirty="0" smtClean="0"/>
              <a:t>, </a:t>
            </a:r>
            <a:r>
              <a:rPr lang="en-US" dirty="0" err="1" smtClean="0"/>
              <a:t>iname</a:t>
            </a:r>
            <a:r>
              <a:rPr lang="en-US" dirty="0" smtClean="0"/>
              <a:t>, </a:t>
            </a:r>
            <a:r>
              <a:rPr lang="en-US" dirty="0" err="1" smtClean="0"/>
              <a:t>gnu_error_format</a:t>
            </a:r>
            <a:r>
              <a:rPr lang="en-US" dirty="0" smtClean="0"/>
              <a:t> ? "" : " line ", </a:t>
            </a:r>
            <a:r>
              <a:rPr lang="en-US" dirty="0" err="1" smtClean="0"/>
              <a:t>lineno</a:t>
            </a:r>
            <a:r>
              <a:rPr lang="en-US" dirty="0" smtClean="0"/>
              <a:t>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  VENOM_DOLOGEVENT("</a:t>
            </a:r>
            <a:r>
              <a:rPr lang="en-US" dirty="0" err="1" smtClean="0"/>
              <a:t>BASHCMDEXEC",__venom_msg</a:t>
            </a:r>
            <a:r>
              <a:rPr lang="en-US" dirty="0" smtClean="0"/>
              <a:t>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  free(__</a:t>
            </a:r>
            <a:r>
              <a:rPr lang="en-US" dirty="0" err="1" smtClean="0"/>
              <a:t>venom_msg</a:t>
            </a:r>
            <a:r>
              <a:rPr lang="en-US" dirty="0" smtClean="0"/>
              <a:t>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Command Injection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Some side cases not covered by this.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We need to manually hook the side cases which error out before the command is passed to bash.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An example is in ext/standard/</a:t>
            </a:r>
            <a:r>
              <a:rPr lang="en-US" dirty="0" err="1" smtClean="0"/>
              <a:t>exec.c</a:t>
            </a: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An empty command will pass through, therefore: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i="1" dirty="0" smtClean="0"/>
              <a:t>static void </a:t>
            </a:r>
            <a:r>
              <a:rPr lang="en-US" i="1" dirty="0" err="1" smtClean="0"/>
              <a:t>php_exec_ex</a:t>
            </a:r>
            <a:r>
              <a:rPr lang="en-US" i="1" dirty="0" smtClean="0"/>
              <a:t>(INTERNAL_FUNCTION_PARAMETERS, </a:t>
            </a:r>
            <a:r>
              <a:rPr lang="en-US" i="1" dirty="0" err="1" smtClean="0"/>
              <a:t>int</a:t>
            </a:r>
            <a:r>
              <a:rPr lang="en-US" i="1" dirty="0" smtClean="0"/>
              <a:t> mode)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i="1" dirty="0" smtClean="0"/>
              <a:t>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i="1" dirty="0" smtClean="0"/>
              <a:t>#</a:t>
            </a:r>
            <a:r>
              <a:rPr lang="en-US" i="1" dirty="0" err="1" smtClean="0"/>
              <a:t>ifndef</a:t>
            </a:r>
            <a:r>
              <a:rPr lang="en-US" i="1" dirty="0" smtClean="0"/>
              <a:t> VENOMHOOK___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i="1" dirty="0" smtClean="0"/>
              <a:t>#define VENOM_DOLOGEVENT(type, data)  /* update db */ \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i="1" dirty="0" smtClean="0"/>
              <a:t>...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i="1" dirty="0" smtClean="0"/>
              <a:t>#define VENOMHOOK__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i="1" dirty="0" smtClean="0"/>
              <a:t>#</a:t>
            </a:r>
            <a:r>
              <a:rPr lang="en-US" i="1" dirty="0" err="1" smtClean="0"/>
              <a:t>endif</a:t>
            </a:r>
            <a:endParaRPr lang="en-US" i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i="1" dirty="0" smtClean="0"/>
              <a:t>...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i="1" dirty="0" smtClean="0"/>
              <a:t>    if (!</a:t>
            </a:r>
            <a:r>
              <a:rPr lang="en-US" i="1" dirty="0" err="1" smtClean="0"/>
              <a:t>cmd_len</a:t>
            </a:r>
            <a:r>
              <a:rPr lang="en-US" i="1" dirty="0" smtClean="0"/>
              <a:t>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i="1" dirty="0" smtClean="0"/>
              <a:t>        VENOM_DOLOGEVENT("</a:t>
            </a:r>
            <a:r>
              <a:rPr lang="en-US" i="1" dirty="0" err="1" smtClean="0"/>
              <a:t>PHPCMDEXEC","Attempt</a:t>
            </a:r>
            <a:r>
              <a:rPr lang="en-US" i="1" dirty="0" smtClean="0"/>
              <a:t> to execute a blank command.");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Remote Includes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</p:spPr>
        <p:txBody>
          <a:bodyPr>
            <a:normAutofit fontScale="47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sz="4200" dirty="0" smtClean="0"/>
              <a:t>main/</a:t>
            </a:r>
            <a:r>
              <a:rPr lang="en-US" sz="4200" dirty="0" err="1" smtClean="0"/>
              <a:t>main.c</a:t>
            </a:r>
            <a:endParaRPr lang="en-US" sz="42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i="1" dirty="0" smtClean="0"/>
              <a:t>static void </a:t>
            </a:r>
            <a:r>
              <a:rPr lang="en-US" i="1" dirty="0" err="1" smtClean="0"/>
              <a:t>php_message_handler_for_zend</a:t>
            </a:r>
            <a:r>
              <a:rPr lang="en-US" i="1" dirty="0" smtClean="0"/>
              <a:t>(long message, void *data)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i="1" dirty="0" smtClean="0"/>
              <a:t>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i="1" dirty="0" smtClean="0"/>
              <a:t>    TSRMLS_FETCH();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i="1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i="1" dirty="0" smtClean="0"/>
              <a:t>    switch (message)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i="1" dirty="0" smtClean="0"/>
              <a:t>        case ZMSG_FAILED_INCLUDE_FOPEN: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i="1" dirty="0" smtClean="0"/>
              <a:t>            </a:t>
            </a:r>
            <a:r>
              <a:rPr lang="en-US" i="1" dirty="0" err="1" smtClean="0"/>
              <a:t>php_error_docref</a:t>
            </a:r>
            <a:r>
              <a:rPr lang="en-US" i="1" dirty="0" smtClean="0"/>
              <a:t>("</a:t>
            </a:r>
            <a:r>
              <a:rPr lang="en-US" i="1" dirty="0" err="1" smtClean="0"/>
              <a:t>function.include</a:t>
            </a:r>
            <a:r>
              <a:rPr lang="en-US" i="1" dirty="0" smtClean="0"/>
              <a:t>" TSRMLS_CC, E_WARNING, "Failed opening '%s' for inclusion (</a:t>
            </a:r>
            <a:r>
              <a:rPr lang="en-US" i="1" dirty="0" err="1" smtClean="0"/>
              <a:t>include_path</a:t>
            </a:r>
            <a:r>
              <a:rPr lang="en-US" i="1" dirty="0" smtClean="0"/>
              <a:t>='%s')", </a:t>
            </a:r>
            <a:r>
              <a:rPr lang="en-US" i="1" dirty="0" err="1" smtClean="0"/>
              <a:t>php_strip_url_passwd</a:t>
            </a:r>
            <a:r>
              <a:rPr lang="en-US" i="1" dirty="0" smtClean="0"/>
              <a:t>((char *) data), STR_PRINT(PG(</a:t>
            </a:r>
            <a:r>
              <a:rPr lang="en-US" i="1" dirty="0" err="1" smtClean="0"/>
              <a:t>include_path</a:t>
            </a:r>
            <a:r>
              <a:rPr lang="en-US" i="1" dirty="0" smtClean="0"/>
              <a:t>)));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i="1" dirty="0" smtClean="0"/>
              <a:t>            break;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i="1" dirty="0" smtClean="0"/>
              <a:t>        case ZMSG_FAILED_REQUIRE_FOPEN: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i="1" dirty="0" smtClean="0"/>
              <a:t>            </a:t>
            </a:r>
            <a:r>
              <a:rPr lang="en-US" i="1" dirty="0" err="1" smtClean="0"/>
              <a:t>php_error_docref</a:t>
            </a:r>
            <a:r>
              <a:rPr lang="en-US" i="1" dirty="0" smtClean="0"/>
              <a:t>("</a:t>
            </a:r>
            <a:r>
              <a:rPr lang="en-US" i="1" dirty="0" err="1" smtClean="0"/>
              <a:t>function.require</a:t>
            </a:r>
            <a:r>
              <a:rPr lang="en-US" i="1" dirty="0" smtClean="0"/>
              <a:t>" TSRMLS_CC, E_COMPILE_ERROR, "Failed opening required '%s' (</a:t>
            </a:r>
            <a:r>
              <a:rPr lang="en-US" i="1" dirty="0" err="1" smtClean="0"/>
              <a:t>include_path</a:t>
            </a:r>
            <a:r>
              <a:rPr lang="en-US" i="1" dirty="0" smtClean="0"/>
              <a:t>='%s')", </a:t>
            </a:r>
            <a:r>
              <a:rPr lang="en-US" i="1" dirty="0" err="1" smtClean="0"/>
              <a:t>php_strip_url_passwd</a:t>
            </a:r>
            <a:r>
              <a:rPr lang="en-US" i="1" dirty="0" smtClean="0"/>
              <a:t>((char *) data), STR_PRINT(PG(</a:t>
            </a:r>
            <a:r>
              <a:rPr lang="en-US" i="1" dirty="0" err="1" smtClean="0"/>
              <a:t>include_path</a:t>
            </a:r>
            <a:r>
              <a:rPr lang="en-US" i="1" dirty="0" smtClean="0"/>
              <a:t>)));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i="1" dirty="0" smtClean="0"/>
              <a:t>            break;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i="1" dirty="0" smtClean="0"/>
              <a:t>        case ZMSG_FAILED_HIGHLIGHT_FOPEN: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i="1" dirty="0" smtClean="0"/>
              <a:t>            </a:t>
            </a:r>
            <a:r>
              <a:rPr lang="en-US" i="1" dirty="0" err="1" smtClean="0"/>
              <a:t>php_error_docref</a:t>
            </a:r>
            <a:r>
              <a:rPr lang="en-US" i="1" dirty="0" smtClean="0"/>
              <a:t>(NULL TSRMLS_CC, E_WARNING, "Failed opening '%s' for highlighting", </a:t>
            </a:r>
            <a:r>
              <a:rPr lang="en-US" i="1" dirty="0" err="1" smtClean="0"/>
              <a:t>php_strip_url_passwd</a:t>
            </a:r>
            <a:r>
              <a:rPr lang="en-US" i="1" dirty="0" smtClean="0"/>
              <a:t>((char *) data));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i="1" dirty="0" smtClean="0"/>
              <a:t>            break;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Remote Includes </a:t>
            </a:r>
            <a:b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continued…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static void </a:t>
            </a:r>
            <a:r>
              <a:rPr lang="en-US" dirty="0" err="1" smtClean="0"/>
              <a:t>php_message_handler_for_zend</a:t>
            </a:r>
            <a:r>
              <a:rPr lang="en-US" dirty="0" smtClean="0"/>
              <a:t>(long message, void *data)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#</a:t>
            </a:r>
            <a:r>
              <a:rPr lang="en-US" dirty="0" err="1" smtClean="0"/>
              <a:t>ifndef</a:t>
            </a:r>
            <a:r>
              <a:rPr lang="en-US" dirty="0" smtClean="0"/>
              <a:t> VENOMHOOK___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#define VENOM_DOLOGEVENT(type, data)  /* update db */ \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        char *__</a:t>
            </a:r>
            <a:r>
              <a:rPr lang="en-US" dirty="0" err="1" smtClean="0"/>
              <a:t>venom__cmd</a:t>
            </a:r>
            <a:r>
              <a:rPr lang="en-US" dirty="0" smtClean="0"/>
              <a:t> = NULL; \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        </a:t>
            </a:r>
            <a:r>
              <a:rPr lang="en-US" dirty="0" err="1" smtClean="0"/>
              <a:t>asprintf</a:t>
            </a:r>
            <a:r>
              <a:rPr lang="en-US" dirty="0" smtClean="0"/>
              <a:t>(&amp;__</a:t>
            </a:r>
            <a:r>
              <a:rPr lang="en-US" dirty="0" err="1" smtClean="0"/>
              <a:t>venom__cmd</a:t>
            </a:r>
            <a:r>
              <a:rPr lang="en-US" dirty="0" smtClean="0"/>
              <a:t>, "/</a:t>
            </a:r>
            <a:r>
              <a:rPr lang="en-US" dirty="0" err="1" smtClean="0"/>
              <a:t>var</a:t>
            </a:r>
            <a:r>
              <a:rPr lang="en-US" dirty="0" smtClean="0"/>
              <a:t>/venom/bin/venomdb.py %d \"%s\" \"%s\"\r\</a:t>
            </a:r>
            <a:r>
              <a:rPr lang="en-US" dirty="0" err="1" smtClean="0"/>
              <a:t>n",getpid</a:t>
            </a:r>
            <a:r>
              <a:rPr lang="en-US" dirty="0" smtClean="0"/>
              <a:t>(),</a:t>
            </a:r>
            <a:r>
              <a:rPr lang="en-US" dirty="0" err="1" smtClean="0"/>
              <a:t>type,data</a:t>
            </a:r>
            <a:r>
              <a:rPr lang="en-US" dirty="0" smtClean="0"/>
              <a:t>); \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        if(__</a:t>
            </a:r>
            <a:r>
              <a:rPr lang="en-US" dirty="0" err="1" smtClean="0"/>
              <a:t>venom__cmd</a:t>
            </a:r>
            <a:r>
              <a:rPr lang="en-US" dirty="0" smtClean="0"/>
              <a:t> != (char *)-1) {   \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                system(__</a:t>
            </a:r>
            <a:r>
              <a:rPr lang="en-US" dirty="0" err="1" smtClean="0"/>
              <a:t>venom__cmd</a:t>
            </a:r>
            <a:r>
              <a:rPr lang="en-US" dirty="0" smtClean="0"/>
              <a:t>);  \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                free(__</a:t>
            </a:r>
            <a:r>
              <a:rPr lang="en-US" dirty="0" err="1" smtClean="0"/>
              <a:t>venom__cmd</a:t>
            </a:r>
            <a:r>
              <a:rPr lang="en-US" dirty="0" smtClean="0"/>
              <a:t>);    \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        }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#define VENOMHOOK__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#</a:t>
            </a:r>
            <a:r>
              <a:rPr lang="en-US" dirty="0" err="1" smtClean="0"/>
              <a:t>endif</a:t>
            </a: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    TSRMLS_FETCH();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    switch (message)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        case ZMSG_FAILED_INCLUDE_FOPEN: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        case ZMSG_FAILED_REQUIRE_FOPEN: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            if(!</a:t>
            </a:r>
            <a:r>
              <a:rPr lang="en-US" b="1" dirty="0" err="1" smtClean="0"/>
              <a:t>strncmp</a:t>
            </a:r>
            <a:r>
              <a:rPr lang="en-US" b="1" dirty="0" smtClean="0"/>
              <a:t>(data,"http",4))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                VENOM_DOLOGEVENT("</a:t>
            </a:r>
            <a:r>
              <a:rPr lang="en-US" b="1" dirty="0" err="1" smtClean="0"/>
              <a:t>PHPREMOTEINCLUDEFAIL",data</a:t>
            </a:r>
            <a:r>
              <a:rPr lang="en-US" b="1" dirty="0" smtClean="0"/>
              <a:t>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            } else {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                VENOM_DOLOGEVENT("</a:t>
            </a:r>
            <a:r>
              <a:rPr lang="en-US" b="1" dirty="0" err="1" smtClean="0"/>
              <a:t>PHPINCLUDEFAIL",data</a:t>
            </a:r>
            <a:r>
              <a:rPr lang="en-US" b="1" dirty="0" smtClean="0"/>
              <a:t>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            }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            break;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b="1" dirty="0" smtClean="0"/>
              <a:t>    }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Register </a:t>
            </a:r>
            <a:r>
              <a:rPr lang="en-US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Globals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We can easily parse the </a:t>
            </a:r>
            <a:r>
              <a:rPr lang="en-US" dirty="0" err="1" smtClean="0"/>
              <a:t>config</a:t>
            </a:r>
            <a:r>
              <a:rPr lang="en-US" dirty="0" smtClean="0"/>
              <a:t> file to check if </a:t>
            </a:r>
            <a:r>
              <a:rPr lang="en-US" dirty="0" err="1" smtClean="0"/>
              <a:t>register_globals</a:t>
            </a:r>
            <a:r>
              <a:rPr lang="en-US" dirty="0" smtClean="0"/>
              <a:t> has been set during the installation of each application. We also need to parse .</a:t>
            </a:r>
            <a:r>
              <a:rPr lang="en-US" dirty="0" err="1" smtClean="0"/>
              <a:t>htaccess</a:t>
            </a:r>
            <a:r>
              <a:rPr lang="en-US" dirty="0" smtClean="0"/>
              <a:t> in the working directory of the application. </a:t>
            </a:r>
            <a:endParaRPr 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If </a:t>
            </a:r>
            <a:r>
              <a:rPr lang="en-US" dirty="0" err="1" smtClean="0"/>
              <a:t>register_globals</a:t>
            </a:r>
            <a:r>
              <a:rPr lang="en-US" dirty="0" smtClean="0"/>
              <a:t> is </a:t>
            </a:r>
            <a:br>
              <a:rPr lang="en-US" dirty="0" smtClean="0"/>
            </a:br>
            <a:r>
              <a:rPr lang="en-US" dirty="0" smtClean="0"/>
              <a:t>enabled, we simply </a:t>
            </a:r>
            <a:br>
              <a:rPr lang="en-US" dirty="0" smtClean="0"/>
            </a:br>
            <a:r>
              <a:rPr lang="en-US" dirty="0" smtClean="0"/>
              <a:t>provide a warning during </a:t>
            </a:r>
            <a:br>
              <a:rPr lang="en-US" dirty="0" smtClean="0"/>
            </a:br>
            <a:r>
              <a:rPr lang="en-US" dirty="0" smtClean="0"/>
              <a:t>the reporting phase.</a:t>
            </a:r>
          </a:p>
        </p:txBody>
      </p:sp>
      <p:pic>
        <p:nvPicPr>
          <p:cNvPr id="47108" name="Picture 3" descr="I heart register_global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4191000"/>
            <a:ext cx="1943100" cy="196373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Hooking </a:t>
            </a:r>
            <a:r>
              <a:rPr lang="en-US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MySQL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PAINFUL to configure.</a:t>
            </a:r>
          </a:p>
          <a:p>
            <a:r>
              <a:rPr lang="en-US" smtClean="0"/>
              <a:t>Required 2 MySQL instances running on separate ports. Using two different binaries.</a:t>
            </a:r>
          </a:p>
          <a:p>
            <a:r>
              <a:rPr lang="en-US" smtClean="0"/>
              <a:t>Debian MySQL scripts are crazily overcomplicated and silly.</a:t>
            </a:r>
          </a:p>
        </p:txBody>
      </p:sp>
      <p:pic>
        <p:nvPicPr>
          <p:cNvPr id="48132" name="Picture 3" descr="logo-mysq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4724400"/>
            <a:ext cx="2514600" cy="183356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Hooking </a:t>
            </a:r>
            <a:r>
              <a:rPr lang="en-US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MySQL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only thing we really want to look for is SQL injection.</a:t>
            </a:r>
          </a:p>
          <a:p>
            <a:r>
              <a:rPr lang="en-US" smtClean="0"/>
              <a:t>Basically knowing about a failed SQL statement being executed should indicate this.</a:t>
            </a:r>
          </a:p>
          <a:p>
            <a:r>
              <a:rPr lang="en-US" smtClean="0"/>
              <a:t>MySQL source is confusing </a:t>
            </a:r>
            <a:r>
              <a:rPr lang="en-US" smtClean="0">
                <a:sym typeface="Wingdings" pitchFamily="2" charset="2"/>
              </a:rPr>
              <a:t></a:t>
            </a:r>
          </a:p>
          <a:p>
            <a:r>
              <a:rPr lang="en-US" smtClean="0">
                <a:sym typeface="Wingdings" pitchFamily="2" charset="2"/>
              </a:rPr>
              <a:t>libmysqld/ vs sql/ etc.</a:t>
            </a:r>
          </a:p>
          <a:p>
            <a:r>
              <a:rPr lang="en-US" smtClean="0">
                <a:hlinkClick r:id="rId2"/>
              </a:rPr>
              <a:t>http://forge.mysql.com/wiki/MySQL_Internals_Files_In_MySQL_Sources</a:t>
            </a:r>
            <a:endParaRPr lang="en-US" smtClean="0"/>
          </a:p>
          <a:p>
            <a:pPr>
              <a:buFont typeface="Wingdings 2" pitchFamily="18" charset="2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Hooking </a:t>
            </a:r>
            <a:r>
              <a:rPr lang="en-US" dirty="0" err="1" smtClean="0"/>
              <a:t>MySQL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Continued..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sql</a:t>
            </a:r>
            <a:r>
              <a:rPr lang="en-US" dirty="0" smtClean="0"/>
              <a:t>/sql_parse.cc</a:t>
            </a:r>
          </a:p>
          <a:p>
            <a:pPr>
              <a:buNone/>
            </a:pPr>
            <a:r>
              <a:rPr lang="en-US" sz="1400" dirty="0" smtClean="0"/>
              <a:t>void </a:t>
            </a:r>
            <a:r>
              <a:rPr lang="en-US" sz="1400" dirty="0" err="1" smtClean="0"/>
              <a:t>mysql_parse</a:t>
            </a:r>
            <a:r>
              <a:rPr lang="en-US" sz="1400" dirty="0" smtClean="0"/>
              <a:t>(THD *</a:t>
            </a:r>
            <a:r>
              <a:rPr lang="en-US" sz="1400" dirty="0" err="1" smtClean="0"/>
              <a:t>thd</a:t>
            </a:r>
            <a:r>
              <a:rPr lang="en-US" sz="1400" dirty="0" smtClean="0"/>
              <a:t>, const char *</a:t>
            </a:r>
            <a:r>
              <a:rPr lang="en-US" sz="1400" dirty="0" err="1" smtClean="0"/>
              <a:t>inBuf</a:t>
            </a:r>
            <a:r>
              <a:rPr lang="en-US" sz="1400" dirty="0" smtClean="0"/>
              <a:t>, </a:t>
            </a:r>
            <a:r>
              <a:rPr lang="en-US" sz="1400" dirty="0" err="1" smtClean="0"/>
              <a:t>uint</a:t>
            </a:r>
            <a:r>
              <a:rPr lang="en-US" sz="1400" dirty="0" smtClean="0"/>
              <a:t> </a:t>
            </a:r>
            <a:r>
              <a:rPr lang="en-US" sz="1400" dirty="0" err="1" smtClean="0"/>
              <a:t>length,const</a:t>
            </a:r>
            <a:r>
              <a:rPr lang="en-US" sz="1400" dirty="0" smtClean="0"/>
              <a:t> char ** </a:t>
            </a:r>
            <a:r>
              <a:rPr lang="en-US" sz="1400" dirty="0" err="1" smtClean="0"/>
              <a:t>found_semicolon</a:t>
            </a:r>
            <a:r>
              <a:rPr lang="en-US" sz="1400" dirty="0" smtClean="0"/>
              <a:t>)</a:t>
            </a:r>
          </a:p>
          <a:p>
            <a:pPr>
              <a:buNone/>
            </a:pPr>
            <a:r>
              <a:rPr lang="en-US" sz="1400" dirty="0" smtClean="0"/>
              <a:t>{</a:t>
            </a:r>
          </a:p>
          <a:p>
            <a:pPr>
              <a:buNone/>
            </a:pPr>
            <a:r>
              <a:rPr lang="en-US" sz="1400" dirty="0" smtClean="0"/>
              <a:t>...</a:t>
            </a:r>
          </a:p>
          <a:p>
            <a:pPr>
              <a:buNone/>
            </a:pPr>
            <a:r>
              <a:rPr lang="en-US" sz="1400" dirty="0" smtClean="0"/>
              <a:t>    if (! </a:t>
            </a:r>
            <a:r>
              <a:rPr lang="en-US" sz="1400" dirty="0" err="1" smtClean="0"/>
              <a:t>thd</a:t>
            </a:r>
            <a:r>
              <a:rPr lang="en-US" sz="1400" dirty="0" smtClean="0"/>
              <a:t>-&gt;</a:t>
            </a:r>
            <a:r>
              <a:rPr lang="en-US" sz="1400" dirty="0" err="1" smtClean="0"/>
              <a:t>net.report_error</a:t>
            </a:r>
            <a:r>
              <a:rPr lang="en-US" sz="1400" dirty="0" smtClean="0"/>
              <a:t>)</a:t>
            </a:r>
          </a:p>
          <a:p>
            <a:pPr>
              <a:buNone/>
            </a:pPr>
            <a:r>
              <a:rPr lang="en-US" sz="1400" dirty="0" smtClean="0"/>
              <a:t>    {</a:t>
            </a:r>
          </a:p>
          <a:p>
            <a:pPr>
              <a:buNone/>
            </a:pPr>
            <a:r>
              <a:rPr lang="en-US" sz="1400" dirty="0" smtClean="0"/>
              <a:t>	...</a:t>
            </a:r>
          </a:p>
          <a:p>
            <a:pPr>
              <a:buNone/>
            </a:pPr>
            <a:r>
              <a:rPr lang="en-US" sz="1400" dirty="0" smtClean="0"/>
              <a:t>    else</a:t>
            </a:r>
          </a:p>
          <a:p>
            <a:pPr>
              <a:buNone/>
            </a:pPr>
            <a:r>
              <a:rPr lang="en-US" sz="1400" dirty="0" smtClean="0"/>
              <a:t>    {</a:t>
            </a:r>
          </a:p>
          <a:p>
            <a:pPr>
              <a:buNone/>
            </a:pPr>
            <a:r>
              <a:rPr lang="en-US" sz="1400" dirty="0" smtClean="0"/>
              <a:t>	...</a:t>
            </a:r>
          </a:p>
          <a:p>
            <a:pPr>
              <a:buNone/>
            </a:pPr>
            <a:r>
              <a:rPr lang="en-US" sz="1400" dirty="0" smtClean="0"/>
              <a:t>#</a:t>
            </a:r>
            <a:r>
              <a:rPr lang="en-US" sz="1400" dirty="0" err="1" smtClean="0"/>
              <a:t>ifndef</a:t>
            </a:r>
            <a:r>
              <a:rPr lang="en-US" sz="1400" dirty="0" smtClean="0"/>
              <a:t> VENOMHOOK___</a:t>
            </a:r>
          </a:p>
          <a:p>
            <a:pPr>
              <a:buNone/>
            </a:pPr>
            <a:r>
              <a:rPr lang="en-US" sz="1400" dirty="0" smtClean="0"/>
              <a:t>#define VENOM_DOLOGEVENT(type, data)  /* update db */ \</a:t>
            </a:r>
          </a:p>
          <a:p>
            <a:pPr>
              <a:buNone/>
            </a:pPr>
            <a:r>
              <a:rPr lang="en-US" sz="1400" dirty="0" smtClean="0"/>
              <a:t>        char *__</a:t>
            </a:r>
            <a:r>
              <a:rPr lang="en-US" sz="1400" dirty="0" err="1" smtClean="0"/>
              <a:t>venom__cmd</a:t>
            </a:r>
            <a:r>
              <a:rPr lang="en-US" sz="1400" dirty="0" smtClean="0"/>
              <a:t> = NULL; \</a:t>
            </a:r>
          </a:p>
          <a:p>
            <a:pPr>
              <a:buNone/>
            </a:pPr>
            <a:r>
              <a:rPr lang="en-US" sz="1400" dirty="0" smtClean="0"/>
              <a:t>        </a:t>
            </a:r>
            <a:r>
              <a:rPr lang="en-US" sz="1400" dirty="0" err="1" smtClean="0"/>
              <a:t>asprintf</a:t>
            </a:r>
            <a:r>
              <a:rPr lang="en-US" sz="1400" dirty="0" smtClean="0"/>
              <a:t>(&amp;__</a:t>
            </a:r>
            <a:r>
              <a:rPr lang="en-US" sz="1400" dirty="0" err="1" smtClean="0"/>
              <a:t>venom__cmd</a:t>
            </a:r>
            <a:r>
              <a:rPr lang="en-US" sz="1400" dirty="0" smtClean="0"/>
              <a:t>, "/</a:t>
            </a:r>
            <a:r>
              <a:rPr lang="en-US" sz="1400" dirty="0" err="1" smtClean="0"/>
              <a:t>var</a:t>
            </a:r>
            <a:r>
              <a:rPr lang="en-US" sz="1400" dirty="0" smtClean="0"/>
              <a:t>/venom/bin/venomdb.py %d \"%s\" \"%s\"\r\</a:t>
            </a:r>
            <a:r>
              <a:rPr lang="en-US" sz="1400" dirty="0" err="1" smtClean="0"/>
              <a:t>n",getpid</a:t>
            </a:r>
            <a:r>
              <a:rPr lang="en-US" sz="1400" dirty="0" smtClean="0"/>
              <a:t>(),</a:t>
            </a:r>
            <a:r>
              <a:rPr lang="en-US" sz="1400" dirty="0" err="1" smtClean="0"/>
              <a:t>type,data</a:t>
            </a:r>
            <a:r>
              <a:rPr lang="en-US" sz="1400" dirty="0" smtClean="0"/>
              <a:t>); \</a:t>
            </a:r>
          </a:p>
          <a:p>
            <a:pPr>
              <a:buNone/>
            </a:pPr>
            <a:r>
              <a:rPr lang="en-US" sz="1400" dirty="0" smtClean="0"/>
              <a:t>        if(__</a:t>
            </a:r>
            <a:r>
              <a:rPr lang="en-US" sz="1400" dirty="0" err="1" smtClean="0"/>
              <a:t>venom__cmd</a:t>
            </a:r>
            <a:r>
              <a:rPr lang="en-US" sz="1400" dirty="0" smtClean="0"/>
              <a:t> != (char *)-1) {   \</a:t>
            </a:r>
          </a:p>
          <a:p>
            <a:pPr>
              <a:buNone/>
            </a:pPr>
            <a:r>
              <a:rPr lang="en-US" sz="1400" dirty="0" smtClean="0"/>
              <a:t>                system(__</a:t>
            </a:r>
            <a:r>
              <a:rPr lang="en-US" sz="1400" dirty="0" err="1" smtClean="0"/>
              <a:t>venom__cmd</a:t>
            </a:r>
            <a:r>
              <a:rPr lang="en-US" sz="1400" dirty="0" smtClean="0"/>
              <a:t>);  \</a:t>
            </a:r>
          </a:p>
          <a:p>
            <a:pPr>
              <a:buNone/>
            </a:pPr>
            <a:r>
              <a:rPr lang="en-US" sz="1400" dirty="0" smtClean="0"/>
              <a:t>                free(__</a:t>
            </a:r>
            <a:r>
              <a:rPr lang="en-US" sz="1400" dirty="0" err="1" smtClean="0"/>
              <a:t>venom__cmd</a:t>
            </a:r>
            <a:r>
              <a:rPr lang="en-US" sz="1400" dirty="0" smtClean="0"/>
              <a:t>);    \</a:t>
            </a:r>
          </a:p>
          <a:p>
            <a:pPr>
              <a:buNone/>
            </a:pPr>
            <a:r>
              <a:rPr lang="en-US" sz="1400" dirty="0" smtClean="0"/>
              <a:t>        }</a:t>
            </a:r>
          </a:p>
          <a:p>
            <a:pPr>
              <a:buNone/>
            </a:pPr>
            <a:r>
              <a:rPr lang="en-US" sz="1400" dirty="0" smtClean="0"/>
              <a:t>#define VENOMHOOK__</a:t>
            </a:r>
          </a:p>
          <a:p>
            <a:pPr>
              <a:buNone/>
            </a:pPr>
            <a:r>
              <a:rPr lang="en-US" sz="1400" dirty="0" smtClean="0"/>
              <a:t>#</a:t>
            </a:r>
            <a:r>
              <a:rPr lang="en-US" sz="1400" dirty="0" err="1" smtClean="0"/>
              <a:t>endif</a:t>
            </a:r>
            <a:endParaRPr lang="en-US" sz="1400" dirty="0" smtClean="0"/>
          </a:p>
          <a:p>
            <a:pPr>
              <a:buNone/>
            </a:pPr>
            <a:r>
              <a:rPr lang="en-US" sz="1400" dirty="0" smtClean="0"/>
              <a:t>VENOM_DOLOGEVENT("</a:t>
            </a:r>
            <a:r>
              <a:rPr lang="en-US" sz="1400" smtClean="0"/>
              <a:t>MYSQLPARSEERROR“,inBuf);</a:t>
            </a:r>
            <a:endParaRPr lang="en-US" sz="1400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Reporting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pic>
        <p:nvPicPr>
          <p:cNvPr id="50179" name="Content Placeholder 3" descr="april_o'neil_fashion_doll_cartoon.gif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57800" y="2209800"/>
            <a:ext cx="3429000" cy="3952875"/>
          </a:xfrm>
          <a:ln w="38100">
            <a:solidFill>
              <a:schemeClr val="bg1"/>
            </a:solidFill>
          </a:ln>
        </p:spPr>
      </p:pic>
      <p:sp>
        <p:nvSpPr>
          <p:cNvPr id="50180" name="Content Placeholder 2"/>
          <p:cNvSpPr txBox="1">
            <a:spLocks/>
          </p:cNvSpPr>
          <p:nvPr/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92100" indent="-292100">
              <a:buClr>
                <a:schemeClr val="accent1"/>
              </a:buClr>
              <a:buSzPct val="70000"/>
              <a:buFont typeface="Wingdings 2" pitchFamily="18" charset="2"/>
              <a:buChar char=""/>
            </a:pPr>
            <a:r>
              <a:rPr lang="en-US" sz="3200" dirty="0">
                <a:latin typeface="Rockwell" pitchFamily="18" charset="0"/>
              </a:rPr>
              <a:t>Each </a:t>
            </a:r>
            <a:r>
              <a:rPr lang="en-US" sz="3200" dirty="0" smtClean="0">
                <a:latin typeface="Rockwell" pitchFamily="18" charset="0"/>
              </a:rPr>
              <a:t>VENOM_DOLOGEVENT</a:t>
            </a:r>
            <a:r>
              <a:rPr lang="en-US" sz="3200" dirty="0">
                <a:latin typeface="Rockwell" pitchFamily="18" charset="0"/>
              </a:rPr>
              <a:t>()</a:t>
            </a:r>
            <a:br>
              <a:rPr lang="en-US" sz="3200" dirty="0">
                <a:latin typeface="Rockwell" pitchFamily="18" charset="0"/>
              </a:rPr>
            </a:br>
            <a:r>
              <a:rPr lang="en-US" sz="3200" dirty="0">
                <a:latin typeface="Rockwell" pitchFamily="18" charset="0"/>
              </a:rPr>
              <a:t>call provides </a:t>
            </a:r>
            <a:r>
              <a:rPr lang="en-US" sz="3200" dirty="0" smtClean="0">
                <a:latin typeface="Rockwell" pitchFamily="18" charset="0"/>
              </a:rPr>
              <a:t>a unique </a:t>
            </a:r>
            <a:br>
              <a:rPr lang="en-US" sz="3200" dirty="0" smtClean="0">
                <a:latin typeface="Rockwell" pitchFamily="18" charset="0"/>
              </a:rPr>
            </a:br>
            <a:r>
              <a:rPr lang="en-US" sz="3200" dirty="0" smtClean="0">
                <a:latin typeface="Rockwell" pitchFamily="18" charset="0"/>
              </a:rPr>
              <a:t>type identifier.</a:t>
            </a:r>
            <a:endParaRPr lang="en-US" sz="3200" dirty="0">
              <a:latin typeface="Rockwell" pitchFamily="18" charset="0"/>
            </a:endParaRPr>
          </a:p>
          <a:p>
            <a:pPr marL="292100" indent="-292100">
              <a:buClr>
                <a:schemeClr val="accent1"/>
              </a:buClr>
              <a:buSzPct val="70000"/>
              <a:buFont typeface="Wingdings 2" pitchFamily="18" charset="2"/>
              <a:buChar char=""/>
            </a:pPr>
            <a:r>
              <a:rPr lang="en-US" sz="3200" dirty="0">
                <a:latin typeface="Rockwell" pitchFamily="18" charset="0"/>
              </a:rPr>
              <a:t>Correlated in reporting</a:t>
            </a:r>
            <a:br>
              <a:rPr lang="en-US" sz="3200" dirty="0">
                <a:latin typeface="Rockwell" pitchFamily="18" charset="0"/>
              </a:rPr>
            </a:br>
            <a:r>
              <a:rPr lang="en-US" sz="3200" dirty="0">
                <a:latin typeface="Rockwell" pitchFamily="18" charset="0"/>
              </a:rPr>
              <a:t>table in the database to </a:t>
            </a:r>
            <a:br>
              <a:rPr lang="en-US" sz="3200" dirty="0">
                <a:latin typeface="Rockwell" pitchFamily="18" charset="0"/>
              </a:rPr>
            </a:br>
            <a:r>
              <a:rPr lang="en-US" sz="3200" dirty="0">
                <a:latin typeface="Rockwell" pitchFamily="18" charset="0"/>
              </a:rPr>
              <a:t>pull description.</a:t>
            </a:r>
          </a:p>
          <a:p>
            <a:pPr marL="292100" indent="-292100">
              <a:buClr>
                <a:schemeClr val="accent1"/>
              </a:buClr>
              <a:buSzPct val="70000"/>
              <a:buFont typeface="Wingdings 2" pitchFamily="18" charset="2"/>
              <a:buChar char=""/>
            </a:pPr>
            <a:endParaRPr lang="en-US" sz="3200" dirty="0">
              <a:latin typeface="Rockwell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History of Web Fuzzing: Proxies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Burp/Spike/</a:t>
            </a:r>
            <a:r>
              <a:rPr lang="en-US" dirty="0" err="1" smtClean="0"/>
              <a:t>WebScarab</a:t>
            </a:r>
            <a:r>
              <a:rPr lang="en-US" dirty="0" smtClean="0"/>
              <a:t>. Etc.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Sit between the user’s browser and the web server.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Proxy data between the two.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Allow replaying traffic, modifying it on the fly, etc.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Modules exist to fuzz the traffic in this way.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These tools are highly configurable and have a nice interface etc.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smtClean="0"/>
              <a:t>Also extensible with python, which is cool++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Reporting</a:t>
            </a:r>
            <a:b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continued…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457200" y="1646238"/>
            <a:ext cx="5486400" cy="4525962"/>
          </a:xfrm>
        </p:spPr>
        <p:txBody>
          <a:bodyPr/>
          <a:lstStyle/>
          <a:p>
            <a:r>
              <a:rPr lang="en-US" smtClean="0"/>
              <a:t>We also generate a python script to send the data to the server. This can easily be modded into an exploit once the vulnerability is understood clearly.</a:t>
            </a:r>
          </a:p>
          <a:p>
            <a:r>
              <a:rPr lang="en-US" smtClean="0"/>
              <a:t>We simply insert the data into a python template.</a:t>
            </a:r>
          </a:p>
          <a:p>
            <a:r>
              <a:rPr lang="en-US" smtClean="0"/>
              <a:t>Our code utilizes urllib2.</a:t>
            </a:r>
          </a:p>
        </p:txBody>
      </p:sp>
      <p:pic>
        <p:nvPicPr>
          <p:cNvPr id="51204" name="Picture 3" descr="milw0r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2514600"/>
            <a:ext cx="267811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Limitations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/>
              <a:t>        - May not be web 2.0 compatible.</a:t>
            </a:r>
            <a:br>
              <a:rPr lang="en-US" sz="2800" dirty="0" smtClean="0"/>
            </a:br>
            <a:r>
              <a:rPr lang="en-US" sz="2800" dirty="0" smtClean="0"/>
              <a:t>     - Can only fuzz one application at a </a:t>
            </a:r>
          </a:p>
          <a:p>
            <a:pPr>
              <a:buNone/>
            </a:pPr>
            <a:r>
              <a:rPr lang="en-US" sz="2800" dirty="0" smtClean="0"/>
              <a:t>          time.</a:t>
            </a:r>
          </a:p>
          <a:p>
            <a:pPr>
              <a:buNone/>
            </a:pPr>
            <a:r>
              <a:rPr lang="en-US" sz="2800" dirty="0" smtClean="0"/>
              <a:t>	     - Ignores XSS </a:t>
            </a:r>
            <a:br>
              <a:rPr lang="en-US" sz="2800" dirty="0" smtClean="0"/>
            </a:br>
            <a:r>
              <a:rPr lang="en-US" sz="2800" dirty="0" smtClean="0"/>
              <a:t>     - PHP/</a:t>
            </a:r>
            <a:r>
              <a:rPr lang="en-US" sz="2800" dirty="0" err="1" smtClean="0"/>
              <a:t>MySQL</a:t>
            </a:r>
            <a:r>
              <a:rPr lang="en-US" sz="2800" dirty="0" smtClean="0"/>
              <a:t>/bash hooked at the </a:t>
            </a:r>
          </a:p>
          <a:p>
            <a:pPr>
              <a:buNone/>
            </a:pPr>
            <a:r>
              <a:rPr lang="en-US" sz="2800" dirty="0" smtClean="0"/>
              <a:t>          moment.</a:t>
            </a:r>
          </a:p>
          <a:p>
            <a:pPr>
              <a:buNone/>
            </a:pPr>
            <a:r>
              <a:rPr lang="en-US" sz="2800" dirty="0" smtClean="0"/>
              <a:t>	     - Session handling</a:t>
            </a:r>
            <a:br>
              <a:rPr lang="en-US" sz="2800" dirty="0" smtClean="0"/>
            </a:br>
            <a:r>
              <a:rPr lang="en-US" sz="2800" dirty="0" smtClean="0"/>
              <a:t>     - Can only fuzz applications which you </a:t>
            </a:r>
            <a:br>
              <a:rPr lang="en-US" sz="2800" dirty="0" smtClean="0"/>
            </a:br>
            <a:r>
              <a:rPr lang="en-US" sz="2800" dirty="0" smtClean="0"/>
              <a:t>       have the source for, you must be able </a:t>
            </a:r>
          </a:p>
          <a:p>
            <a:pPr>
              <a:buNone/>
            </a:pPr>
            <a:r>
              <a:rPr lang="en-US" sz="2800" dirty="0" smtClean="0"/>
              <a:t>          to upload 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Wish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Wish List</a:t>
            </a:r>
          </a:p>
          <a:p>
            <a:pPr lvl="1"/>
            <a:r>
              <a:rPr lang="en-US" dirty="0" smtClean="0"/>
              <a:t>Better reporting </a:t>
            </a:r>
          </a:p>
          <a:p>
            <a:pPr lvl="2"/>
            <a:r>
              <a:rPr lang="en-US" dirty="0" smtClean="0"/>
              <a:t>Currently flooded with the same error</a:t>
            </a:r>
          </a:p>
          <a:p>
            <a:pPr lvl="2"/>
            <a:r>
              <a:rPr lang="en-US" dirty="0" err="1" smtClean="0"/>
              <a:t>SimpleXMLRPCServer</a:t>
            </a:r>
            <a:r>
              <a:rPr lang="en-US" dirty="0" smtClean="0"/>
              <a:t> respond size limitation</a:t>
            </a:r>
          </a:p>
          <a:p>
            <a:pPr lvl="1"/>
            <a:r>
              <a:rPr lang="en-US" dirty="0" smtClean="0"/>
              <a:t>RPC </a:t>
            </a:r>
            <a:r>
              <a:rPr lang="en-US" dirty="0" err="1" smtClean="0"/>
              <a:t>fuzzing</a:t>
            </a:r>
            <a:r>
              <a:rPr lang="en-US" dirty="0" smtClean="0"/>
              <a:t> capabilities</a:t>
            </a:r>
          </a:p>
          <a:p>
            <a:pPr lvl="2"/>
            <a:r>
              <a:rPr lang="en-US" dirty="0" smtClean="0"/>
              <a:t>Including web 2.0 / </a:t>
            </a:r>
            <a:r>
              <a:rPr lang="en-US" dirty="0" err="1" smtClean="0"/>
              <a:t>xmlrpc</a:t>
            </a:r>
            <a:r>
              <a:rPr lang="en-US" dirty="0" smtClean="0"/>
              <a:t> / </a:t>
            </a:r>
            <a:r>
              <a:rPr lang="en-US" dirty="0" err="1" smtClean="0"/>
              <a:t>json</a:t>
            </a:r>
            <a:r>
              <a:rPr lang="en-US" dirty="0" smtClean="0"/>
              <a:t> traffic</a:t>
            </a:r>
          </a:p>
          <a:p>
            <a:pPr lvl="1"/>
            <a:r>
              <a:rPr lang="en-US" dirty="0" smtClean="0"/>
              <a:t>Cookie handling</a:t>
            </a:r>
          </a:p>
          <a:p>
            <a:pPr lvl="1"/>
            <a:r>
              <a:rPr lang="en-AU" dirty="0" smtClean="0"/>
              <a:t>Sequential </a:t>
            </a:r>
            <a:r>
              <a:rPr lang="en-AU" dirty="0" err="1" smtClean="0"/>
              <a:t>Fuzzing</a:t>
            </a:r>
            <a:endParaRPr lang="en-US" dirty="0"/>
          </a:p>
        </p:txBody>
      </p:sp>
      <p:pic>
        <p:nvPicPr>
          <p:cNvPr id="4" name="Picture 3" descr="cartoon_7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3584594"/>
            <a:ext cx="2540526" cy="28447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Questions?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questions?</a:t>
            </a:r>
          </a:p>
          <a:p>
            <a:r>
              <a:rPr lang="en-US" dirty="0" smtClean="0"/>
              <a:t>If you want to discuss anything come see us at the bar after the talk!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lolcatsdotcom4i1bx7w5csp6za6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352800"/>
            <a:ext cx="4114800" cy="3086100"/>
          </a:xfrm>
          <a:prstGeom prst="rect">
            <a:avLst/>
          </a:prstGeom>
          <a:ln w="381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History of Web Fuzzing: </a:t>
            </a:r>
            <a:r>
              <a:rPr lang="en-US" dirty="0" err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Powerfuzzer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Nice GUI interface.</a:t>
            </a:r>
          </a:p>
          <a:p>
            <a:r>
              <a:rPr lang="en-US" smtClean="0"/>
              <a:t>Based on other open source fuzzers.</a:t>
            </a:r>
          </a:p>
          <a:p>
            <a:r>
              <a:rPr lang="en-US" smtClean="0"/>
              <a:t>Runs against a web server, rather than a proxy.</a:t>
            </a:r>
          </a:p>
          <a:p>
            <a:r>
              <a:rPr lang="en-US" smtClean="0"/>
              <a:t>Spiders pages to fuzz.</a:t>
            </a:r>
          </a:p>
          <a:p>
            <a:r>
              <a:rPr lang="en-US" smtClean="0"/>
              <a:t>Sends random data to pages.</a:t>
            </a: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History of Web Fuzzing: </a:t>
            </a:r>
            <a:b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Rfuzz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Useful Ruby library.</a:t>
            </a:r>
          </a:p>
          <a:p>
            <a:r>
              <a:rPr lang="en-US" smtClean="0"/>
              <a:t>Open source.</a:t>
            </a:r>
          </a:p>
          <a:p>
            <a:r>
              <a:rPr lang="en-US" smtClean="0"/>
              <a:t>Allows a programmer to quickly generate random data and send it to a web server.</a:t>
            </a:r>
          </a:p>
        </p:txBody>
      </p:sp>
      <p:pic>
        <p:nvPicPr>
          <p:cNvPr id="16388" name="Picture 3" descr="ruby-logo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3962400"/>
            <a:ext cx="2362200" cy="23622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History of Web Fuzzing: Commercial</a:t>
            </a:r>
            <a:endParaRPr lang="en-US" dirty="0">
              <a:solidFill>
                <a:schemeClr val="tx2">
                  <a:tint val="100000"/>
                  <a:shade val="90000"/>
                  <a:satMod val="250000"/>
                  <a:alpha val="100000"/>
                </a:schemeClr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Seems SPI were bought by HP.</a:t>
            </a:r>
          </a:p>
          <a:p>
            <a:r>
              <a:rPr lang="en-US" dirty="0" smtClean="0"/>
              <a:t>HP </a:t>
            </a:r>
            <a:r>
              <a:rPr lang="en-US" dirty="0" err="1" smtClean="0"/>
              <a:t>Webinspect</a:t>
            </a:r>
            <a:r>
              <a:rPr lang="en-US" dirty="0" smtClean="0"/>
              <a:t>.</a:t>
            </a:r>
          </a:p>
          <a:p>
            <a:r>
              <a:rPr lang="en-US" dirty="0" smtClean="0"/>
              <a:t>Evaluation version available.</a:t>
            </a:r>
          </a:p>
          <a:p>
            <a:r>
              <a:rPr lang="en-US" dirty="0" smtClean="0"/>
              <a:t>GUI.</a:t>
            </a:r>
          </a:p>
          <a:p>
            <a:r>
              <a:rPr lang="en-US" dirty="0" smtClean="0"/>
              <a:t>Works much the same as </a:t>
            </a:r>
            <a:r>
              <a:rPr lang="en-US" dirty="0" err="1" smtClean="0"/>
              <a:t>PowerFuzzer</a:t>
            </a:r>
            <a:r>
              <a:rPr lang="en-US" dirty="0" smtClean="0"/>
              <a:t>.</a:t>
            </a:r>
          </a:p>
          <a:p>
            <a:endParaRPr lang="en-US" dirty="0" smtClean="0"/>
          </a:p>
        </p:txBody>
      </p:sp>
      <p:pic>
        <p:nvPicPr>
          <p:cNvPr id="18436" name="Picture 3" descr="hp_log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4572000"/>
            <a:ext cx="2743200" cy="17335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3232</TotalTime>
  <Words>3479</Words>
  <Application>Microsoft Office PowerPoint</Application>
  <PresentationFormat>On-screen Show (4:3)</PresentationFormat>
  <Paragraphs>677</Paragraphs>
  <Slides>63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63</vt:i4>
      </vt:variant>
    </vt:vector>
  </HeadingPairs>
  <TitlesOfParts>
    <vt:vector size="64" baseType="lpstr">
      <vt:lpstr>Foundry</vt:lpstr>
      <vt:lpstr>Intelligent Web Fuzzing</vt:lpstr>
      <vt:lpstr>Who am i? - Neil</vt:lpstr>
      <vt:lpstr>Who am i? - Stephanie</vt:lpstr>
      <vt:lpstr>What is fuzzing?</vt:lpstr>
      <vt:lpstr>History of Web Fuzzing.</vt:lpstr>
      <vt:lpstr>History of Web Fuzzing: Proxies</vt:lpstr>
      <vt:lpstr>History of Web Fuzzing: Powerfuzzer</vt:lpstr>
      <vt:lpstr>History of Web Fuzzing:  Rfuzz</vt:lpstr>
      <vt:lpstr>History of Web Fuzzing: Commercial</vt:lpstr>
      <vt:lpstr>History of Web Fuzzing:  ASP Auditor</vt:lpstr>
      <vt:lpstr>History of Web Fuzzing: WSFuzzer </vt:lpstr>
      <vt:lpstr>Biggest Problem</vt:lpstr>
      <vt:lpstr>Current bug detection methods</vt:lpstr>
      <vt:lpstr>Our technique…</vt:lpstr>
      <vt:lpstr>Venom</vt:lpstr>
      <vt:lpstr>Demo</vt:lpstr>
      <vt:lpstr>How Venom works</vt:lpstr>
      <vt:lpstr>Venom Proxy</vt:lpstr>
      <vt:lpstr>Venom Proxy (cont.)</vt:lpstr>
      <vt:lpstr>Venom Stub</vt:lpstr>
      <vt:lpstr>MySQL Backend</vt:lpstr>
      <vt:lpstr>Venom XMLRPC*</vt:lpstr>
      <vt:lpstr>Venom XMLRPC Client v1</vt:lpstr>
      <vt:lpstr>Venom XMLRPC Client v1 (cont.)</vt:lpstr>
      <vt:lpstr>Venom XMLRPC Client v1 (cont.)</vt:lpstr>
      <vt:lpstr>Venom XMLRPC Client v1 (cont.)</vt:lpstr>
      <vt:lpstr>Venom XMLRPC Client v2</vt:lpstr>
      <vt:lpstr>Venom XMLRPCd</vt:lpstr>
      <vt:lpstr>Venom Fuzzer</vt:lpstr>
      <vt:lpstr>Venom Fuzzer</vt:lpstr>
      <vt:lpstr>Input generator</vt:lpstr>
      <vt:lpstr>Input Generator continued…</vt:lpstr>
      <vt:lpstr>Input Generator Algorithm</vt:lpstr>
      <vt:lpstr>Input Generator Algorithm</vt:lpstr>
      <vt:lpstr>Hooking</vt:lpstr>
      <vt:lpstr>Hooking… Implemented</vt:lpstr>
      <vt:lpstr>Hooking… Implemented</vt:lpstr>
      <vt:lpstr>Regrets…</vt:lpstr>
      <vt:lpstr>Hooking PHP</vt:lpstr>
      <vt:lpstr>Eval() bugs.</vt:lpstr>
      <vt:lpstr>Eval() bugs continued…</vt:lpstr>
      <vt:lpstr>Eval() bugs continued.</vt:lpstr>
      <vt:lpstr>File system bugs</vt:lpstr>
      <vt:lpstr>File system bugs continued…</vt:lpstr>
      <vt:lpstr>File system bugs continued…</vt:lpstr>
      <vt:lpstr>File system bugs continued…</vt:lpstr>
      <vt:lpstr>File system bugs continued…</vt:lpstr>
      <vt:lpstr>Command Injection</vt:lpstr>
      <vt:lpstr>Command Injection:  Hooking bash.</vt:lpstr>
      <vt:lpstr>Command Injection:  Hooking bash</vt:lpstr>
      <vt:lpstr>Command Injection:  Hooking bash</vt:lpstr>
      <vt:lpstr>Command Injection</vt:lpstr>
      <vt:lpstr>Remote Includes</vt:lpstr>
      <vt:lpstr>Remote Includes  continued…</vt:lpstr>
      <vt:lpstr>Register Globals</vt:lpstr>
      <vt:lpstr>Hooking MySQL</vt:lpstr>
      <vt:lpstr>Hooking MySQL</vt:lpstr>
      <vt:lpstr>Hooking MySQL Continued..</vt:lpstr>
      <vt:lpstr>Reporting</vt:lpstr>
      <vt:lpstr>Reporting continued…</vt:lpstr>
      <vt:lpstr>Limitations</vt:lpstr>
      <vt:lpstr>Wish List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Intelligent Web Fuzzing</dc:title>
  <dc:creator>nemo</dc:creator>
  <cp:lastModifiedBy>Neil Archibald (nearchib)</cp:lastModifiedBy>
  <cp:revision>385</cp:revision>
  <dcterms:created xsi:type="dcterms:W3CDTF">2008-11-25T20:40:35Z</dcterms:created>
  <dcterms:modified xsi:type="dcterms:W3CDTF">2008-12-05T04:47:16Z</dcterms:modified>
</cp:coreProperties>
</file>